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xlsx" ContentType="application/vnd.openxmlformats-officedocument.spreadsheetml.sheet"/>
  <Default Extension="vml" ContentType="application/vnd.openxmlformats-officedocument.vmlDrawing"/>
  <Default Extension="wdp" ContentType="image/vnd.ms-photo"/>
  <Default Extension="rels" ContentType="application/vnd.openxmlformats-package.relationships+xml"/>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9" r:id="rId1"/>
  </p:sldMasterIdLst>
  <p:notesMasterIdLst>
    <p:notesMasterId r:id="rId91"/>
  </p:notesMasterIdLst>
  <p:handoutMasterIdLst>
    <p:handoutMasterId r:id="rId92"/>
  </p:handoutMasterIdLst>
  <p:sldIdLst>
    <p:sldId id="256" r:id="rId2"/>
    <p:sldId id="486" r:id="rId3"/>
    <p:sldId id="482" r:id="rId4"/>
    <p:sldId id="260" r:id="rId5"/>
    <p:sldId id="442" r:id="rId6"/>
    <p:sldId id="492" r:id="rId7"/>
    <p:sldId id="493" r:id="rId8"/>
    <p:sldId id="494" r:id="rId9"/>
    <p:sldId id="488" r:id="rId10"/>
    <p:sldId id="447" r:id="rId11"/>
    <p:sldId id="489" r:id="rId12"/>
    <p:sldId id="490" r:id="rId13"/>
    <p:sldId id="449" r:id="rId14"/>
    <p:sldId id="450" r:id="rId15"/>
    <p:sldId id="451" r:id="rId16"/>
    <p:sldId id="452" r:id="rId17"/>
    <p:sldId id="453" r:id="rId18"/>
    <p:sldId id="454" r:id="rId19"/>
    <p:sldId id="455" r:id="rId20"/>
    <p:sldId id="367" r:id="rId21"/>
    <p:sldId id="368" r:id="rId22"/>
    <p:sldId id="457" r:id="rId23"/>
    <p:sldId id="481" r:id="rId24"/>
    <p:sldId id="369" r:id="rId25"/>
    <p:sldId id="406" r:id="rId26"/>
    <p:sldId id="458" r:id="rId27"/>
    <p:sldId id="370" r:id="rId28"/>
    <p:sldId id="371" r:id="rId29"/>
    <p:sldId id="372" r:id="rId30"/>
    <p:sldId id="373" r:id="rId31"/>
    <p:sldId id="374" r:id="rId32"/>
    <p:sldId id="407" r:id="rId33"/>
    <p:sldId id="408" r:id="rId34"/>
    <p:sldId id="375" r:id="rId35"/>
    <p:sldId id="376" r:id="rId36"/>
    <p:sldId id="377" r:id="rId37"/>
    <p:sldId id="378" r:id="rId38"/>
    <p:sldId id="379" r:id="rId39"/>
    <p:sldId id="380" r:id="rId40"/>
    <p:sldId id="381" r:id="rId41"/>
    <p:sldId id="382" r:id="rId42"/>
    <p:sldId id="384" r:id="rId43"/>
    <p:sldId id="385" r:id="rId44"/>
    <p:sldId id="386" r:id="rId45"/>
    <p:sldId id="409" r:id="rId46"/>
    <p:sldId id="389" r:id="rId47"/>
    <p:sldId id="390" r:id="rId48"/>
    <p:sldId id="391" r:id="rId49"/>
    <p:sldId id="392" r:id="rId50"/>
    <p:sldId id="394" r:id="rId51"/>
    <p:sldId id="395" r:id="rId52"/>
    <p:sldId id="396" r:id="rId53"/>
    <p:sldId id="397" r:id="rId54"/>
    <p:sldId id="398" r:id="rId55"/>
    <p:sldId id="399" r:id="rId56"/>
    <p:sldId id="400" r:id="rId57"/>
    <p:sldId id="401" r:id="rId58"/>
    <p:sldId id="402" r:id="rId59"/>
    <p:sldId id="403" r:id="rId60"/>
    <p:sldId id="410" r:id="rId61"/>
    <p:sldId id="411" r:id="rId62"/>
    <p:sldId id="412" r:id="rId63"/>
    <p:sldId id="413" r:id="rId64"/>
    <p:sldId id="414" r:id="rId65"/>
    <p:sldId id="415" r:id="rId66"/>
    <p:sldId id="459" r:id="rId67"/>
    <p:sldId id="460" r:id="rId68"/>
    <p:sldId id="461" r:id="rId69"/>
    <p:sldId id="462" r:id="rId70"/>
    <p:sldId id="463" r:id="rId71"/>
    <p:sldId id="464" r:id="rId72"/>
    <p:sldId id="465" r:id="rId73"/>
    <p:sldId id="466" r:id="rId74"/>
    <p:sldId id="467" r:id="rId75"/>
    <p:sldId id="468" r:id="rId76"/>
    <p:sldId id="469" r:id="rId77"/>
    <p:sldId id="470" r:id="rId78"/>
    <p:sldId id="471" r:id="rId79"/>
    <p:sldId id="472" r:id="rId80"/>
    <p:sldId id="473" r:id="rId81"/>
    <p:sldId id="474" r:id="rId82"/>
    <p:sldId id="475" r:id="rId83"/>
    <p:sldId id="476" r:id="rId84"/>
    <p:sldId id="477" r:id="rId85"/>
    <p:sldId id="478" r:id="rId86"/>
    <p:sldId id="479" r:id="rId87"/>
    <p:sldId id="480" r:id="rId88"/>
    <p:sldId id="431" r:id="rId89"/>
    <p:sldId id="487"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03"/>
    <p:restoredTop sz="94729"/>
  </p:normalViewPr>
  <p:slideViewPr>
    <p:cSldViewPr snapToGrid="0" snapToObjects="1">
      <p:cViewPr>
        <p:scale>
          <a:sx n="103" d="100"/>
          <a:sy n="103" d="100"/>
        </p:scale>
        <p:origin x="144" y="200"/>
      </p:cViewPr>
      <p:guideLst>
        <p:guide orient="horz" pos="2184"/>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handoutMaster" Target="handoutMasters/handoutMaster1.xml"/><Relationship Id="rId93" Type="http://schemas.openxmlformats.org/officeDocument/2006/relationships/presProps" Target="presProps.xml"/><Relationship Id="rId94" Type="http://schemas.openxmlformats.org/officeDocument/2006/relationships/viewProps" Target="viewProps.xml"/><Relationship Id="rId95" Type="http://schemas.openxmlformats.org/officeDocument/2006/relationships/theme" Target="theme/theme1.xml"/><Relationship Id="rId9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30C70-2F97-9D4F-B055-A811B675D3C0}" type="doc">
      <dgm:prSet loTypeId="urn:microsoft.com/office/officeart/2005/8/layout/hierarchy2" loCatId="" qsTypeId="urn:microsoft.com/office/officeart/2005/8/quickstyle/simple2" qsCatId="simple" csTypeId="urn:microsoft.com/office/officeart/2005/8/colors/accent0_1" csCatId="mainScheme" phldr="1"/>
      <dgm:spPr/>
      <dgm:t>
        <a:bodyPr/>
        <a:lstStyle/>
        <a:p>
          <a:endParaRPr lang="en-US"/>
        </a:p>
      </dgm:t>
    </dgm:pt>
    <dgm:pt modelId="{B7C9247F-B2DF-0C42-8889-61E9E4831CC8}">
      <dgm:prSet phldrT="[Text]" custT="1"/>
      <dgm:spPr/>
      <dgm:t>
        <a:bodyPr/>
        <a:lstStyle/>
        <a:p>
          <a:r>
            <a:rPr lang="en-US" sz="2200" dirty="0" smtClean="0">
              <a:solidFill>
                <a:srgbClr val="0000FF"/>
              </a:solidFill>
            </a:rPr>
            <a:t>Deep Generative Models</a:t>
          </a:r>
          <a:endParaRPr lang="en-US" sz="2200" dirty="0">
            <a:solidFill>
              <a:srgbClr val="0000FF"/>
            </a:solidFill>
          </a:endParaRPr>
        </a:p>
      </dgm:t>
    </dgm:pt>
    <dgm:pt modelId="{2BDAC304-1464-5149-8A47-25CF5AF8EA78}" type="parTrans" cxnId="{F2C98B77-2556-2047-9B86-78CD01855457}">
      <dgm:prSet/>
      <dgm:spPr/>
      <dgm:t>
        <a:bodyPr/>
        <a:lstStyle/>
        <a:p>
          <a:endParaRPr lang="en-US" sz="2200"/>
        </a:p>
      </dgm:t>
    </dgm:pt>
    <dgm:pt modelId="{F967389A-F399-B245-A2FC-901B322D4CE9}" type="sibTrans" cxnId="{F2C98B77-2556-2047-9B86-78CD01855457}">
      <dgm:prSet/>
      <dgm:spPr/>
      <dgm:t>
        <a:bodyPr/>
        <a:lstStyle/>
        <a:p>
          <a:endParaRPr lang="en-US" sz="2200"/>
        </a:p>
      </dgm:t>
    </dgm:pt>
    <dgm:pt modelId="{783EB77B-DA8E-D149-9408-76E2D31C52E3}">
      <dgm:prSet phldrT="[Text]" custT="1"/>
      <dgm:spPr/>
      <dgm:t>
        <a:bodyPr/>
        <a:lstStyle/>
        <a:p>
          <a:r>
            <a:rPr lang="en-US" sz="2200" dirty="0" smtClean="0">
              <a:solidFill>
                <a:srgbClr val="0000FF"/>
              </a:solidFill>
            </a:rPr>
            <a:t>Explicit Density</a:t>
          </a:r>
          <a:endParaRPr lang="en-US" sz="2200" dirty="0">
            <a:solidFill>
              <a:srgbClr val="0000FF"/>
            </a:solidFill>
          </a:endParaRPr>
        </a:p>
      </dgm:t>
    </dgm:pt>
    <dgm:pt modelId="{515BDA2D-4850-2442-8448-900AA9F697F0}" type="parTrans" cxnId="{726DB0E8-AED4-DB40-8CE8-0E8DD1AE5FD5}">
      <dgm:prSet custT="1"/>
      <dgm:spPr/>
      <dgm:t>
        <a:bodyPr/>
        <a:lstStyle/>
        <a:p>
          <a:endParaRPr lang="en-US" sz="2200"/>
        </a:p>
      </dgm:t>
    </dgm:pt>
    <dgm:pt modelId="{6C73AA95-A2BE-9446-8316-D29209E8A3D0}" type="sibTrans" cxnId="{726DB0E8-AED4-DB40-8CE8-0E8DD1AE5FD5}">
      <dgm:prSet/>
      <dgm:spPr/>
      <dgm:t>
        <a:bodyPr/>
        <a:lstStyle/>
        <a:p>
          <a:endParaRPr lang="en-US" sz="2200"/>
        </a:p>
      </dgm:t>
    </dgm:pt>
    <dgm:pt modelId="{AD1AFE6E-BB86-7C4B-BAC9-3D2DAB76E04D}">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6D4A2189-E498-464C-828B-B65ABD594507}" type="parTrans" cxnId="{6FD1A1C1-C79D-B146-9682-8FAF5EB457B6}">
      <dgm:prSet custT="1"/>
      <dgm:spPr/>
      <dgm:t>
        <a:bodyPr/>
        <a:lstStyle/>
        <a:p>
          <a:endParaRPr lang="en-US" sz="2200"/>
        </a:p>
      </dgm:t>
    </dgm:pt>
    <dgm:pt modelId="{8B622C96-F770-5B4E-9B01-AC3B04CDD000}" type="sibTrans" cxnId="{6FD1A1C1-C79D-B146-9682-8FAF5EB457B6}">
      <dgm:prSet/>
      <dgm:spPr/>
      <dgm:t>
        <a:bodyPr/>
        <a:lstStyle/>
        <a:p>
          <a:endParaRPr lang="en-US" sz="2200"/>
        </a:p>
      </dgm:t>
    </dgm:pt>
    <dgm:pt modelId="{A3534884-AE6E-594C-B1EF-380F2CF3163C}">
      <dgm:prSet phldrT="[Text]" custT="1"/>
      <dgm:spPr/>
      <dgm:t>
        <a:bodyPr/>
        <a:lstStyle/>
        <a:p>
          <a:r>
            <a:rPr lang="en-US" sz="2200" dirty="0" smtClean="0">
              <a:solidFill>
                <a:srgbClr val="0000FF"/>
              </a:solidFill>
            </a:rPr>
            <a:t>Implicit Density</a:t>
          </a:r>
          <a:endParaRPr lang="en-US" sz="2200" dirty="0">
            <a:solidFill>
              <a:srgbClr val="0000FF"/>
            </a:solidFill>
          </a:endParaRPr>
        </a:p>
      </dgm:t>
    </dgm:pt>
    <dgm:pt modelId="{21909E4F-2ECE-3845-8DEB-D77F2A34BECA}" type="parTrans" cxnId="{A2DBCD83-4089-C845-8BAC-715F82BCDCE8}">
      <dgm:prSet custT="1"/>
      <dgm:spPr/>
      <dgm:t>
        <a:bodyPr/>
        <a:lstStyle/>
        <a:p>
          <a:endParaRPr lang="en-US" sz="2200"/>
        </a:p>
      </dgm:t>
    </dgm:pt>
    <dgm:pt modelId="{2E3726DA-7489-ED4C-9322-596D6F578402}" type="sibTrans" cxnId="{A2DBCD83-4089-C845-8BAC-715F82BCDCE8}">
      <dgm:prSet/>
      <dgm:spPr/>
      <dgm:t>
        <a:bodyPr/>
        <a:lstStyle/>
        <a:p>
          <a:endParaRPr lang="en-US" sz="2200"/>
        </a:p>
      </dgm:t>
    </dgm:pt>
    <dgm:pt modelId="{CD4D9E06-E4A4-AD41-B37D-A535B7CE9673}">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02AED976-D241-1448-A68E-394C64776584}" type="parTrans" cxnId="{437D43CE-48D9-7144-8E7B-662A9275D821}">
      <dgm:prSet custT="1"/>
      <dgm:spPr/>
      <dgm:t>
        <a:bodyPr/>
        <a:lstStyle/>
        <a:p>
          <a:endParaRPr lang="en-US" sz="2200"/>
        </a:p>
      </dgm:t>
    </dgm:pt>
    <dgm:pt modelId="{77F48481-C3E1-3049-9561-F1F8307ECF3D}" type="sibTrans" cxnId="{437D43CE-48D9-7144-8E7B-662A9275D821}">
      <dgm:prSet/>
      <dgm:spPr/>
      <dgm:t>
        <a:bodyPr/>
        <a:lstStyle/>
        <a:p>
          <a:endParaRPr lang="en-US" sz="2200"/>
        </a:p>
      </dgm:t>
    </dgm:pt>
    <dgm:pt modelId="{BC555BB5-29CD-7545-960E-EE2BBAC07B31}">
      <dgm:prSet phldrT="[Text]" custT="1"/>
      <dgm:spPr/>
      <dgm:t>
        <a:bodyPr/>
        <a:lstStyle/>
        <a:p>
          <a:r>
            <a:rPr lang="en-US" sz="2200" dirty="0" smtClean="0">
              <a:solidFill>
                <a:srgbClr val="0000FF"/>
              </a:solidFill>
            </a:rPr>
            <a:t>Direct</a:t>
          </a:r>
          <a:endParaRPr lang="en-US" sz="2200" dirty="0">
            <a:solidFill>
              <a:srgbClr val="0000FF"/>
            </a:solidFill>
          </a:endParaRPr>
        </a:p>
      </dgm:t>
    </dgm:pt>
    <dgm:pt modelId="{0CF9BCAF-EC87-6440-9DDD-3685D663CF13}" type="parTrans" cxnId="{A1EAB40B-872D-8C4E-A6B0-A362E3942238}">
      <dgm:prSet custT="1"/>
      <dgm:spPr/>
      <dgm:t>
        <a:bodyPr/>
        <a:lstStyle/>
        <a:p>
          <a:endParaRPr lang="en-US" sz="2200"/>
        </a:p>
      </dgm:t>
    </dgm:pt>
    <dgm:pt modelId="{BA8847CA-BAD3-5A4F-945D-4C41CD294B5A}" type="sibTrans" cxnId="{A1EAB40B-872D-8C4E-A6B0-A362E3942238}">
      <dgm:prSet/>
      <dgm:spPr/>
      <dgm:t>
        <a:bodyPr/>
        <a:lstStyle/>
        <a:p>
          <a:endParaRPr lang="en-US" sz="2200"/>
        </a:p>
      </dgm:t>
    </dgm:pt>
    <dgm:pt modelId="{8BEBCD41-0A4A-7640-B131-1394095651E6}">
      <dgm:prSet phldrT="[Text]" custT="1"/>
      <dgm:spPr/>
      <dgm:t>
        <a:bodyPr/>
        <a:lstStyle/>
        <a:p>
          <a:r>
            <a:rPr lang="en-US" sz="2200" dirty="0" err="1" smtClean="0">
              <a:solidFill>
                <a:srgbClr val="0000FF"/>
              </a:solidFill>
            </a:rPr>
            <a:t>Variational</a:t>
          </a:r>
          <a:endParaRPr lang="en-US" sz="2200" dirty="0">
            <a:solidFill>
              <a:srgbClr val="0000FF"/>
            </a:solidFill>
          </a:endParaRPr>
        </a:p>
      </dgm:t>
    </dgm:pt>
    <dgm:pt modelId="{3C35D84A-F102-7941-888D-E9BF5C6719AE}" type="parTrans" cxnId="{C7A6BDC8-67C3-214C-9D41-9047D2A6906C}">
      <dgm:prSet/>
      <dgm:spPr/>
      <dgm:t>
        <a:bodyPr/>
        <a:lstStyle/>
        <a:p>
          <a:endParaRPr lang="en-US"/>
        </a:p>
      </dgm:t>
    </dgm:pt>
    <dgm:pt modelId="{BB993854-7EBC-354E-85B8-B178DFE15566}" type="sibTrans" cxnId="{C7A6BDC8-67C3-214C-9D41-9047D2A6906C}">
      <dgm:prSet/>
      <dgm:spPr/>
      <dgm:t>
        <a:bodyPr/>
        <a:lstStyle/>
        <a:p>
          <a:endParaRPr lang="en-US"/>
        </a:p>
      </dgm:t>
    </dgm:pt>
    <dgm:pt modelId="{7E001CE8-158A-4749-95E3-502944562692}" type="pres">
      <dgm:prSet presAssocID="{AB530C70-2F97-9D4F-B055-A811B675D3C0}" presName="diagram" presStyleCnt="0">
        <dgm:presLayoutVars>
          <dgm:chPref val="1"/>
          <dgm:dir/>
          <dgm:animOne val="branch"/>
          <dgm:animLvl val="lvl"/>
          <dgm:resizeHandles val="exact"/>
        </dgm:presLayoutVars>
      </dgm:prSet>
      <dgm:spPr/>
      <dgm:t>
        <a:bodyPr/>
        <a:lstStyle/>
        <a:p>
          <a:endParaRPr lang="en-US"/>
        </a:p>
      </dgm:t>
    </dgm:pt>
    <dgm:pt modelId="{C915CC6A-73FD-8048-84D3-9B03C6CB5114}" type="pres">
      <dgm:prSet presAssocID="{B7C9247F-B2DF-0C42-8889-61E9E4831CC8}" presName="root1" presStyleCnt="0"/>
      <dgm:spPr/>
    </dgm:pt>
    <dgm:pt modelId="{836838FF-54ED-0045-AB98-9D518BBE64D8}" type="pres">
      <dgm:prSet presAssocID="{B7C9247F-B2DF-0C42-8889-61E9E4831CC8}" presName="LevelOneTextNode" presStyleLbl="node0" presStyleIdx="0" presStyleCnt="1" custScaleY="130676">
        <dgm:presLayoutVars>
          <dgm:chPref val="3"/>
        </dgm:presLayoutVars>
      </dgm:prSet>
      <dgm:spPr/>
      <dgm:t>
        <a:bodyPr/>
        <a:lstStyle/>
        <a:p>
          <a:endParaRPr lang="en-US"/>
        </a:p>
      </dgm:t>
    </dgm:pt>
    <dgm:pt modelId="{46691498-F284-F444-AD22-90C33135C078}" type="pres">
      <dgm:prSet presAssocID="{B7C9247F-B2DF-0C42-8889-61E9E4831CC8}" presName="level2hierChild" presStyleCnt="0"/>
      <dgm:spPr/>
    </dgm:pt>
    <dgm:pt modelId="{307341E6-1587-B840-BAF9-DBA7446AB4CD}" type="pres">
      <dgm:prSet presAssocID="{515BDA2D-4850-2442-8448-900AA9F697F0}" presName="conn2-1" presStyleLbl="parChTrans1D2" presStyleIdx="0" presStyleCnt="2"/>
      <dgm:spPr/>
      <dgm:t>
        <a:bodyPr/>
        <a:lstStyle/>
        <a:p>
          <a:endParaRPr lang="en-US"/>
        </a:p>
      </dgm:t>
    </dgm:pt>
    <dgm:pt modelId="{A783F38A-D8ED-B247-8378-74EEE12F9BF8}" type="pres">
      <dgm:prSet presAssocID="{515BDA2D-4850-2442-8448-900AA9F697F0}" presName="connTx" presStyleLbl="parChTrans1D2" presStyleIdx="0" presStyleCnt="2"/>
      <dgm:spPr/>
      <dgm:t>
        <a:bodyPr/>
        <a:lstStyle/>
        <a:p>
          <a:endParaRPr lang="en-US"/>
        </a:p>
      </dgm:t>
    </dgm:pt>
    <dgm:pt modelId="{21901CA1-05F7-A14E-80E5-A8B25571C079}" type="pres">
      <dgm:prSet presAssocID="{783EB77B-DA8E-D149-9408-76E2D31C52E3}" presName="root2" presStyleCnt="0"/>
      <dgm:spPr/>
    </dgm:pt>
    <dgm:pt modelId="{4B1214FD-F29E-1540-8BC9-130ACB1F5D0B}" type="pres">
      <dgm:prSet presAssocID="{783EB77B-DA8E-D149-9408-76E2D31C52E3}" presName="LevelTwoTextNode" presStyleLbl="node2" presStyleIdx="0" presStyleCnt="2">
        <dgm:presLayoutVars>
          <dgm:chPref val="3"/>
        </dgm:presLayoutVars>
      </dgm:prSet>
      <dgm:spPr/>
      <dgm:t>
        <a:bodyPr/>
        <a:lstStyle/>
        <a:p>
          <a:endParaRPr lang="en-US"/>
        </a:p>
      </dgm:t>
    </dgm:pt>
    <dgm:pt modelId="{B7842FC1-0D37-274E-93AB-49A28E288B91}" type="pres">
      <dgm:prSet presAssocID="{783EB77B-DA8E-D149-9408-76E2D31C52E3}" presName="level3hierChild" presStyleCnt="0"/>
      <dgm:spPr/>
    </dgm:pt>
    <dgm:pt modelId="{17C777AD-035C-BC47-991E-ECA9A2A20388}" type="pres">
      <dgm:prSet presAssocID="{6D4A2189-E498-464C-828B-B65ABD594507}" presName="conn2-1" presStyleLbl="parChTrans1D3" presStyleIdx="0" presStyleCnt="4"/>
      <dgm:spPr/>
      <dgm:t>
        <a:bodyPr/>
        <a:lstStyle/>
        <a:p>
          <a:endParaRPr lang="en-US"/>
        </a:p>
      </dgm:t>
    </dgm:pt>
    <dgm:pt modelId="{AA83E32A-C5E3-434B-8953-DA3244A6F14B}" type="pres">
      <dgm:prSet presAssocID="{6D4A2189-E498-464C-828B-B65ABD594507}" presName="connTx" presStyleLbl="parChTrans1D3" presStyleIdx="0" presStyleCnt="4"/>
      <dgm:spPr/>
      <dgm:t>
        <a:bodyPr/>
        <a:lstStyle/>
        <a:p>
          <a:endParaRPr lang="en-US"/>
        </a:p>
      </dgm:t>
    </dgm:pt>
    <dgm:pt modelId="{FE5E438C-D809-0D4F-85D6-24B1A6971802}" type="pres">
      <dgm:prSet presAssocID="{AD1AFE6E-BB86-7C4B-BAC9-3D2DAB76E04D}" presName="root2" presStyleCnt="0"/>
      <dgm:spPr/>
    </dgm:pt>
    <dgm:pt modelId="{C92989F7-12A6-134C-BB39-9313BB20EF6B}" type="pres">
      <dgm:prSet presAssocID="{AD1AFE6E-BB86-7C4B-BAC9-3D2DAB76E04D}" presName="LevelTwoTextNode" presStyleLbl="node3" presStyleIdx="0" presStyleCnt="4">
        <dgm:presLayoutVars>
          <dgm:chPref val="3"/>
        </dgm:presLayoutVars>
      </dgm:prSet>
      <dgm:spPr/>
      <dgm:t>
        <a:bodyPr/>
        <a:lstStyle/>
        <a:p>
          <a:endParaRPr lang="en-US"/>
        </a:p>
      </dgm:t>
    </dgm:pt>
    <dgm:pt modelId="{CD130533-48DB-304A-823A-2836DCE0D94E}" type="pres">
      <dgm:prSet presAssocID="{AD1AFE6E-BB86-7C4B-BAC9-3D2DAB76E04D}" presName="level3hierChild" presStyleCnt="0"/>
      <dgm:spPr/>
    </dgm:pt>
    <dgm:pt modelId="{DA733B57-19D1-1547-AA52-34BA8FCE804B}" type="pres">
      <dgm:prSet presAssocID="{3C35D84A-F102-7941-888D-E9BF5C6719AE}" presName="conn2-1" presStyleLbl="parChTrans1D3" presStyleIdx="1" presStyleCnt="4"/>
      <dgm:spPr/>
      <dgm:t>
        <a:bodyPr/>
        <a:lstStyle/>
        <a:p>
          <a:endParaRPr lang="en-US"/>
        </a:p>
      </dgm:t>
    </dgm:pt>
    <dgm:pt modelId="{87054BE7-2520-9941-8A15-784D4EE1C3A1}" type="pres">
      <dgm:prSet presAssocID="{3C35D84A-F102-7941-888D-E9BF5C6719AE}" presName="connTx" presStyleLbl="parChTrans1D3" presStyleIdx="1" presStyleCnt="4"/>
      <dgm:spPr/>
      <dgm:t>
        <a:bodyPr/>
        <a:lstStyle/>
        <a:p>
          <a:endParaRPr lang="en-US"/>
        </a:p>
      </dgm:t>
    </dgm:pt>
    <dgm:pt modelId="{CB594827-7C57-C644-BB2E-2F616897041D}" type="pres">
      <dgm:prSet presAssocID="{8BEBCD41-0A4A-7640-B131-1394095651E6}" presName="root2" presStyleCnt="0"/>
      <dgm:spPr/>
    </dgm:pt>
    <dgm:pt modelId="{262B5AC0-A913-894A-900C-01099AB8190C}" type="pres">
      <dgm:prSet presAssocID="{8BEBCD41-0A4A-7640-B131-1394095651E6}" presName="LevelTwoTextNode" presStyleLbl="node3" presStyleIdx="1" presStyleCnt="4">
        <dgm:presLayoutVars>
          <dgm:chPref val="3"/>
        </dgm:presLayoutVars>
      </dgm:prSet>
      <dgm:spPr/>
      <dgm:t>
        <a:bodyPr/>
        <a:lstStyle/>
        <a:p>
          <a:endParaRPr lang="en-US"/>
        </a:p>
      </dgm:t>
    </dgm:pt>
    <dgm:pt modelId="{154F2154-F585-5C4F-9D91-6D96DC07C141}" type="pres">
      <dgm:prSet presAssocID="{8BEBCD41-0A4A-7640-B131-1394095651E6}" presName="level3hierChild" presStyleCnt="0"/>
      <dgm:spPr/>
    </dgm:pt>
    <dgm:pt modelId="{BF908DC1-C391-0A4F-857D-2C34673DEA5A}" type="pres">
      <dgm:prSet presAssocID="{21909E4F-2ECE-3845-8DEB-D77F2A34BECA}" presName="conn2-1" presStyleLbl="parChTrans1D2" presStyleIdx="1" presStyleCnt="2"/>
      <dgm:spPr/>
      <dgm:t>
        <a:bodyPr/>
        <a:lstStyle/>
        <a:p>
          <a:endParaRPr lang="en-US"/>
        </a:p>
      </dgm:t>
    </dgm:pt>
    <dgm:pt modelId="{9BDF3A2D-72EE-BE42-BFDC-217767EBBB4F}" type="pres">
      <dgm:prSet presAssocID="{21909E4F-2ECE-3845-8DEB-D77F2A34BECA}" presName="connTx" presStyleLbl="parChTrans1D2" presStyleIdx="1" presStyleCnt="2"/>
      <dgm:spPr/>
      <dgm:t>
        <a:bodyPr/>
        <a:lstStyle/>
        <a:p>
          <a:endParaRPr lang="en-US"/>
        </a:p>
      </dgm:t>
    </dgm:pt>
    <dgm:pt modelId="{474C8EB0-568C-B94A-AB0E-B3E9E88A76CD}" type="pres">
      <dgm:prSet presAssocID="{A3534884-AE6E-594C-B1EF-380F2CF3163C}" presName="root2" presStyleCnt="0"/>
      <dgm:spPr/>
    </dgm:pt>
    <dgm:pt modelId="{717B8C19-C5D6-4145-B7A5-E8C6CA001869}" type="pres">
      <dgm:prSet presAssocID="{A3534884-AE6E-594C-B1EF-380F2CF3163C}" presName="LevelTwoTextNode" presStyleLbl="node2" presStyleIdx="1" presStyleCnt="2">
        <dgm:presLayoutVars>
          <dgm:chPref val="3"/>
        </dgm:presLayoutVars>
      </dgm:prSet>
      <dgm:spPr/>
      <dgm:t>
        <a:bodyPr/>
        <a:lstStyle/>
        <a:p>
          <a:endParaRPr lang="en-US"/>
        </a:p>
      </dgm:t>
    </dgm:pt>
    <dgm:pt modelId="{B2BC51D4-F751-0949-A95A-D21EC557AC85}" type="pres">
      <dgm:prSet presAssocID="{A3534884-AE6E-594C-B1EF-380F2CF3163C}" presName="level3hierChild" presStyleCnt="0"/>
      <dgm:spPr/>
    </dgm:pt>
    <dgm:pt modelId="{AB346CDB-17A3-1F4B-9F46-5B861C632A48}" type="pres">
      <dgm:prSet presAssocID="{02AED976-D241-1448-A68E-394C64776584}" presName="conn2-1" presStyleLbl="parChTrans1D3" presStyleIdx="2" presStyleCnt="4"/>
      <dgm:spPr/>
      <dgm:t>
        <a:bodyPr/>
        <a:lstStyle/>
        <a:p>
          <a:endParaRPr lang="en-US"/>
        </a:p>
      </dgm:t>
    </dgm:pt>
    <dgm:pt modelId="{56C857D2-A8BD-EB49-89B4-E490F21BA897}" type="pres">
      <dgm:prSet presAssocID="{02AED976-D241-1448-A68E-394C64776584}" presName="connTx" presStyleLbl="parChTrans1D3" presStyleIdx="2" presStyleCnt="4"/>
      <dgm:spPr/>
      <dgm:t>
        <a:bodyPr/>
        <a:lstStyle/>
        <a:p>
          <a:endParaRPr lang="en-US"/>
        </a:p>
      </dgm:t>
    </dgm:pt>
    <dgm:pt modelId="{F5A7B7B8-BB1F-A847-951D-EE2A5F793F65}" type="pres">
      <dgm:prSet presAssocID="{CD4D9E06-E4A4-AD41-B37D-A535B7CE9673}" presName="root2" presStyleCnt="0"/>
      <dgm:spPr/>
    </dgm:pt>
    <dgm:pt modelId="{6EA3D4E5-29F5-EC41-88FB-78FDDECE23CF}" type="pres">
      <dgm:prSet presAssocID="{CD4D9E06-E4A4-AD41-B37D-A535B7CE9673}" presName="LevelTwoTextNode" presStyleLbl="node3" presStyleIdx="2" presStyleCnt="4">
        <dgm:presLayoutVars>
          <dgm:chPref val="3"/>
        </dgm:presLayoutVars>
      </dgm:prSet>
      <dgm:spPr/>
      <dgm:t>
        <a:bodyPr/>
        <a:lstStyle/>
        <a:p>
          <a:endParaRPr lang="en-US"/>
        </a:p>
      </dgm:t>
    </dgm:pt>
    <dgm:pt modelId="{217A3E93-5460-8747-8D02-0934CEC60DC2}" type="pres">
      <dgm:prSet presAssocID="{CD4D9E06-E4A4-AD41-B37D-A535B7CE9673}" presName="level3hierChild" presStyleCnt="0"/>
      <dgm:spPr/>
    </dgm:pt>
    <dgm:pt modelId="{A47AB6F1-8FA2-0F4E-BDF1-77BCB5B04182}" type="pres">
      <dgm:prSet presAssocID="{0CF9BCAF-EC87-6440-9DDD-3685D663CF13}" presName="conn2-1" presStyleLbl="parChTrans1D3" presStyleIdx="3" presStyleCnt="4"/>
      <dgm:spPr/>
      <dgm:t>
        <a:bodyPr/>
        <a:lstStyle/>
        <a:p>
          <a:endParaRPr lang="en-US"/>
        </a:p>
      </dgm:t>
    </dgm:pt>
    <dgm:pt modelId="{11DAEB5A-E47E-9344-9D2C-ABD4D7C3ABC8}" type="pres">
      <dgm:prSet presAssocID="{0CF9BCAF-EC87-6440-9DDD-3685D663CF13}" presName="connTx" presStyleLbl="parChTrans1D3" presStyleIdx="3" presStyleCnt="4"/>
      <dgm:spPr/>
      <dgm:t>
        <a:bodyPr/>
        <a:lstStyle/>
        <a:p>
          <a:endParaRPr lang="en-US"/>
        </a:p>
      </dgm:t>
    </dgm:pt>
    <dgm:pt modelId="{E9102B2D-154F-E64D-B15F-C6F52DC2B3F6}" type="pres">
      <dgm:prSet presAssocID="{BC555BB5-29CD-7545-960E-EE2BBAC07B31}" presName="root2" presStyleCnt="0"/>
      <dgm:spPr/>
    </dgm:pt>
    <dgm:pt modelId="{89B0D8F3-92A5-C44B-BCC5-4DF7F5D6CAAA}" type="pres">
      <dgm:prSet presAssocID="{BC555BB5-29CD-7545-960E-EE2BBAC07B31}" presName="LevelTwoTextNode" presStyleLbl="node3" presStyleIdx="3" presStyleCnt="4">
        <dgm:presLayoutVars>
          <dgm:chPref val="3"/>
        </dgm:presLayoutVars>
      </dgm:prSet>
      <dgm:spPr/>
      <dgm:t>
        <a:bodyPr/>
        <a:lstStyle/>
        <a:p>
          <a:endParaRPr lang="en-US"/>
        </a:p>
      </dgm:t>
    </dgm:pt>
    <dgm:pt modelId="{A9A7FF87-F728-DD40-9B4D-469B979730F9}" type="pres">
      <dgm:prSet presAssocID="{BC555BB5-29CD-7545-960E-EE2BBAC07B31}" presName="level3hierChild" presStyleCnt="0"/>
      <dgm:spPr/>
    </dgm:pt>
  </dgm:ptLst>
  <dgm:cxnLst>
    <dgm:cxn modelId="{F2C98B77-2556-2047-9B86-78CD01855457}" srcId="{AB530C70-2F97-9D4F-B055-A811B675D3C0}" destId="{B7C9247F-B2DF-0C42-8889-61E9E4831CC8}" srcOrd="0" destOrd="0" parTransId="{2BDAC304-1464-5149-8A47-25CF5AF8EA78}" sibTransId="{F967389A-F399-B245-A2FC-901B322D4CE9}"/>
    <dgm:cxn modelId="{2EF7B8B9-B903-134C-A2C8-E2FD66017FCD}" type="presOf" srcId="{515BDA2D-4850-2442-8448-900AA9F697F0}" destId="{A783F38A-D8ED-B247-8378-74EEE12F9BF8}" srcOrd="1" destOrd="0" presId="urn:microsoft.com/office/officeart/2005/8/layout/hierarchy2"/>
    <dgm:cxn modelId="{CF8F00D2-D14A-7D47-8DDA-4266967E00D8}" type="presOf" srcId="{6D4A2189-E498-464C-828B-B65ABD594507}" destId="{17C777AD-035C-BC47-991E-ECA9A2A20388}" srcOrd="0" destOrd="0" presId="urn:microsoft.com/office/officeart/2005/8/layout/hierarchy2"/>
    <dgm:cxn modelId="{C4DAE0E5-C718-AC44-A33C-510754F8BBF8}" type="presOf" srcId="{B7C9247F-B2DF-0C42-8889-61E9E4831CC8}" destId="{836838FF-54ED-0045-AB98-9D518BBE64D8}" srcOrd="0" destOrd="0" presId="urn:microsoft.com/office/officeart/2005/8/layout/hierarchy2"/>
    <dgm:cxn modelId="{012C169D-0E43-2F41-B9E4-976493916E3D}" type="presOf" srcId="{AB530C70-2F97-9D4F-B055-A811B675D3C0}" destId="{7E001CE8-158A-4749-95E3-502944562692}" srcOrd="0" destOrd="0" presId="urn:microsoft.com/office/officeart/2005/8/layout/hierarchy2"/>
    <dgm:cxn modelId="{1899F465-A3F3-1A42-94CD-C2FFF5F73024}" type="presOf" srcId="{3C35D84A-F102-7941-888D-E9BF5C6719AE}" destId="{DA733B57-19D1-1547-AA52-34BA8FCE804B}" srcOrd="0" destOrd="0" presId="urn:microsoft.com/office/officeart/2005/8/layout/hierarchy2"/>
    <dgm:cxn modelId="{F3F1DF72-7FB9-B148-B01F-58EB776893A7}" type="presOf" srcId="{6D4A2189-E498-464C-828B-B65ABD594507}" destId="{AA83E32A-C5E3-434B-8953-DA3244A6F14B}" srcOrd="1" destOrd="0" presId="urn:microsoft.com/office/officeart/2005/8/layout/hierarchy2"/>
    <dgm:cxn modelId="{F837B3DB-1E00-A946-8DBF-A77142DDEF80}" type="presOf" srcId="{515BDA2D-4850-2442-8448-900AA9F697F0}" destId="{307341E6-1587-B840-BAF9-DBA7446AB4CD}" srcOrd="0" destOrd="0" presId="urn:microsoft.com/office/officeart/2005/8/layout/hierarchy2"/>
    <dgm:cxn modelId="{CC7E5354-1C16-314C-A7CF-FA3C65FC6B53}" type="presOf" srcId="{783EB77B-DA8E-D149-9408-76E2D31C52E3}" destId="{4B1214FD-F29E-1540-8BC9-130ACB1F5D0B}" srcOrd="0" destOrd="0" presId="urn:microsoft.com/office/officeart/2005/8/layout/hierarchy2"/>
    <dgm:cxn modelId="{8D6A5560-4ED0-C045-A81E-6FEE5DE7ACF0}" type="presOf" srcId="{CD4D9E06-E4A4-AD41-B37D-A535B7CE9673}" destId="{6EA3D4E5-29F5-EC41-88FB-78FDDECE23CF}" srcOrd="0" destOrd="0" presId="urn:microsoft.com/office/officeart/2005/8/layout/hierarchy2"/>
    <dgm:cxn modelId="{437D43CE-48D9-7144-8E7B-662A9275D821}" srcId="{A3534884-AE6E-594C-B1EF-380F2CF3163C}" destId="{CD4D9E06-E4A4-AD41-B37D-A535B7CE9673}" srcOrd="0" destOrd="0" parTransId="{02AED976-D241-1448-A68E-394C64776584}" sibTransId="{77F48481-C3E1-3049-9561-F1F8307ECF3D}"/>
    <dgm:cxn modelId="{5A719D51-BFD1-F34D-988A-399DE90FF8DA}" type="presOf" srcId="{02AED976-D241-1448-A68E-394C64776584}" destId="{56C857D2-A8BD-EB49-89B4-E490F21BA897}" srcOrd="1" destOrd="0" presId="urn:microsoft.com/office/officeart/2005/8/layout/hierarchy2"/>
    <dgm:cxn modelId="{A5180225-55C4-4D45-BAA8-86B43A6F32CC}" type="presOf" srcId="{02AED976-D241-1448-A68E-394C64776584}" destId="{AB346CDB-17A3-1F4B-9F46-5B861C632A48}" srcOrd="0" destOrd="0" presId="urn:microsoft.com/office/officeart/2005/8/layout/hierarchy2"/>
    <dgm:cxn modelId="{A1EAB40B-872D-8C4E-A6B0-A362E3942238}" srcId="{A3534884-AE6E-594C-B1EF-380F2CF3163C}" destId="{BC555BB5-29CD-7545-960E-EE2BBAC07B31}" srcOrd="1" destOrd="0" parTransId="{0CF9BCAF-EC87-6440-9DDD-3685D663CF13}" sibTransId="{BA8847CA-BAD3-5A4F-945D-4C41CD294B5A}"/>
    <dgm:cxn modelId="{726DB0E8-AED4-DB40-8CE8-0E8DD1AE5FD5}" srcId="{B7C9247F-B2DF-0C42-8889-61E9E4831CC8}" destId="{783EB77B-DA8E-D149-9408-76E2D31C52E3}" srcOrd="0" destOrd="0" parTransId="{515BDA2D-4850-2442-8448-900AA9F697F0}" sibTransId="{6C73AA95-A2BE-9446-8316-D29209E8A3D0}"/>
    <dgm:cxn modelId="{A2DBCD83-4089-C845-8BAC-715F82BCDCE8}" srcId="{B7C9247F-B2DF-0C42-8889-61E9E4831CC8}" destId="{A3534884-AE6E-594C-B1EF-380F2CF3163C}" srcOrd="1" destOrd="0" parTransId="{21909E4F-2ECE-3845-8DEB-D77F2A34BECA}" sibTransId="{2E3726DA-7489-ED4C-9322-596D6F578402}"/>
    <dgm:cxn modelId="{51D5C3EC-A4D1-2848-B67A-7654710A3340}" type="presOf" srcId="{AD1AFE6E-BB86-7C4B-BAC9-3D2DAB76E04D}" destId="{C92989F7-12A6-134C-BB39-9313BB20EF6B}" srcOrd="0" destOrd="0" presId="urn:microsoft.com/office/officeart/2005/8/layout/hierarchy2"/>
    <dgm:cxn modelId="{7D560F7F-5ECA-554F-82E8-690A5190FBE3}" type="presOf" srcId="{0CF9BCAF-EC87-6440-9DDD-3685D663CF13}" destId="{A47AB6F1-8FA2-0F4E-BDF1-77BCB5B04182}" srcOrd="0" destOrd="0" presId="urn:microsoft.com/office/officeart/2005/8/layout/hierarchy2"/>
    <dgm:cxn modelId="{E1939C51-B9F2-5847-BAFE-E5D1E9840635}" type="presOf" srcId="{21909E4F-2ECE-3845-8DEB-D77F2A34BECA}" destId="{BF908DC1-C391-0A4F-857D-2C34673DEA5A}" srcOrd="0" destOrd="0" presId="urn:microsoft.com/office/officeart/2005/8/layout/hierarchy2"/>
    <dgm:cxn modelId="{F7BE53FD-4FB7-BA44-A1D4-CC17D9E24120}" type="presOf" srcId="{BC555BB5-29CD-7545-960E-EE2BBAC07B31}" destId="{89B0D8F3-92A5-C44B-BCC5-4DF7F5D6CAAA}" srcOrd="0" destOrd="0" presId="urn:microsoft.com/office/officeart/2005/8/layout/hierarchy2"/>
    <dgm:cxn modelId="{3FADBEC7-E54E-054B-9FAA-BA7E5D88F655}" type="presOf" srcId="{0CF9BCAF-EC87-6440-9DDD-3685D663CF13}" destId="{11DAEB5A-E47E-9344-9D2C-ABD4D7C3ABC8}" srcOrd="1" destOrd="0" presId="urn:microsoft.com/office/officeart/2005/8/layout/hierarchy2"/>
    <dgm:cxn modelId="{D806C531-FF07-2946-963B-9B805719117C}" type="presOf" srcId="{21909E4F-2ECE-3845-8DEB-D77F2A34BECA}" destId="{9BDF3A2D-72EE-BE42-BFDC-217767EBBB4F}" srcOrd="1" destOrd="0" presId="urn:microsoft.com/office/officeart/2005/8/layout/hierarchy2"/>
    <dgm:cxn modelId="{6FD1A1C1-C79D-B146-9682-8FAF5EB457B6}" srcId="{783EB77B-DA8E-D149-9408-76E2D31C52E3}" destId="{AD1AFE6E-BB86-7C4B-BAC9-3D2DAB76E04D}" srcOrd="0" destOrd="0" parTransId="{6D4A2189-E498-464C-828B-B65ABD594507}" sibTransId="{8B622C96-F770-5B4E-9B01-AC3B04CDD000}"/>
    <dgm:cxn modelId="{B612D441-E5FA-2F49-BA16-754268727A37}" type="presOf" srcId="{3C35D84A-F102-7941-888D-E9BF5C6719AE}" destId="{87054BE7-2520-9941-8A15-784D4EE1C3A1}" srcOrd="1" destOrd="0" presId="urn:microsoft.com/office/officeart/2005/8/layout/hierarchy2"/>
    <dgm:cxn modelId="{B60DBBE9-CDB2-494E-A961-884771E64A33}" type="presOf" srcId="{A3534884-AE6E-594C-B1EF-380F2CF3163C}" destId="{717B8C19-C5D6-4145-B7A5-E8C6CA001869}" srcOrd="0" destOrd="0" presId="urn:microsoft.com/office/officeart/2005/8/layout/hierarchy2"/>
    <dgm:cxn modelId="{BFF18A4C-92E8-C247-BAF7-7903EBFC0FA3}" type="presOf" srcId="{8BEBCD41-0A4A-7640-B131-1394095651E6}" destId="{262B5AC0-A913-894A-900C-01099AB8190C}" srcOrd="0" destOrd="0" presId="urn:microsoft.com/office/officeart/2005/8/layout/hierarchy2"/>
    <dgm:cxn modelId="{C7A6BDC8-67C3-214C-9D41-9047D2A6906C}" srcId="{783EB77B-DA8E-D149-9408-76E2D31C52E3}" destId="{8BEBCD41-0A4A-7640-B131-1394095651E6}" srcOrd="1" destOrd="0" parTransId="{3C35D84A-F102-7941-888D-E9BF5C6719AE}" sibTransId="{BB993854-7EBC-354E-85B8-B178DFE15566}"/>
    <dgm:cxn modelId="{F47F6942-0A68-F941-AE75-A2E268FB8785}" type="presParOf" srcId="{7E001CE8-158A-4749-95E3-502944562692}" destId="{C915CC6A-73FD-8048-84D3-9B03C6CB5114}" srcOrd="0" destOrd="0" presId="urn:microsoft.com/office/officeart/2005/8/layout/hierarchy2"/>
    <dgm:cxn modelId="{489B4802-767A-1B45-ABDB-18DA2396A00B}" type="presParOf" srcId="{C915CC6A-73FD-8048-84D3-9B03C6CB5114}" destId="{836838FF-54ED-0045-AB98-9D518BBE64D8}" srcOrd="0" destOrd="0" presId="urn:microsoft.com/office/officeart/2005/8/layout/hierarchy2"/>
    <dgm:cxn modelId="{5F708153-1B45-3B49-AE0F-DF3C5F391CA6}" type="presParOf" srcId="{C915CC6A-73FD-8048-84D3-9B03C6CB5114}" destId="{46691498-F284-F444-AD22-90C33135C078}" srcOrd="1" destOrd="0" presId="urn:microsoft.com/office/officeart/2005/8/layout/hierarchy2"/>
    <dgm:cxn modelId="{38A1C2AE-6516-1F43-90F3-834C5B15C75F}" type="presParOf" srcId="{46691498-F284-F444-AD22-90C33135C078}" destId="{307341E6-1587-B840-BAF9-DBA7446AB4CD}" srcOrd="0" destOrd="0" presId="urn:microsoft.com/office/officeart/2005/8/layout/hierarchy2"/>
    <dgm:cxn modelId="{89DAF96D-0109-5046-9DF9-8CDE8102D480}" type="presParOf" srcId="{307341E6-1587-B840-BAF9-DBA7446AB4CD}" destId="{A783F38A-D8ED-B247-8378-74EEE12F9BF8}" srcOrd="0" destOrd="0" presId="urn:microsoft.com/office/officeart/2005/8/layout/hierarchy2"/>
    <dgm:cxn modelId="{17301579-829B-1D41-B0E1-C96CD86CB4EE}" type="presParOf" srcId="{46691498-F284-F444-AD22-90C33135C078}" destId="{21901CA1-05F7-A14E-80E5-A8B25571C079}" srcOrd="1" destOrd="0" presId="urn:microsoft.com/office/officeart/2005/8/layout/hierarchy2"/>
    <dgm:cxn modelId="{85CC95C5-2CB5-8948-A045-07A5CB0D0643}" type="presParOf" srcId="{21901CA1-05F7-A14E-80E5-A8B25571C079}" destId="{4B1214FD-F29E-1540-8BC9-130ACB1F5D0B}" srcOrd="0" destOrd="0" presId="urn:microsoft.com/office/officeart/2005/8/layout/hierarchy2"/>
    <dgm:cxn modelId="{D5045332-B8ED-4945-AF66-E9B547AE7EB4}" type="presParOf" srcId="{21901CA1-05F7-A14E-80E5-A8B25571C079}" destId="{B7842FC1-0D37-274E-93AB-49A28E288B91}" srcOrd="1" destOrd="0" presId="urn:microsoft.com/office/officeart/2005/8/layout/hierarchy2"/>
    <dgm:cxn modelId="{53F5F24F-EFD4-084E-9997-35361FEC1658}" type="presParOf" srcId="{B7842FC1-0D37-274E-93AB-49A28E288B91}" destId="{17C777AD-035C-BC47-991E-ECA9A2A20388}" srcOrd="0" destOrd="0" presId="urn:microsoft.com/office/officeart/2005/8/layout/hierarchy2"/>
    <dgm:cxn modelId="{2D93D0E4-8515-BD43-A00B-798D59F0CB29}" type="presParOf" srcId="{17C777AD-035C-BC47-991E-ECA9A2A20388}" destId="{AA83E32A-C5E3-434B-8953-DA3244A6F14B}" srcOrd="0" destOrd="0" presId="urn:microsoft.com/office/officeart/2005/8/layout/hierarchy2"/>
    <dgm:cxn modelId="{8B75A54D-A007-D14E-9EFC-A3D796BEF762}" type="presParOf" srcId="{B7842FC1-0D37-274E-93AB-49A28E288B91}" destId="{FE5E438C-D809-0D4F-85D6-24B1A6971802}" srcOrd="1" destOrd="0" presId="urn:microsoft.com/office/officeart/2005/8/layout/hierarchy2"/>
    <dgm:cxn modelId="{8B5DD409-206B-2F40-82B8-28E58D0883CE}" type="presParOf" srcId="{FE5E438C-D809-0D4F-85D6-24B1A6971802}" destId="{C92989F7-12A6-134C-BB39-9313BB20EF6B}" srcOrd="0" destOrd="0" presId="urn:microsoft.com/office/officeart/2005/8/layout/hierarchy2"/>
    <dgm:cxn modelId="{FD0E98F1-B7A8-5C45-A869-034A8A411D1F}" type="presParOf" srcId="{FE5E438C-D809-0D4F-85D6-24B1A6971802}" destId="{CD130533-48DB-304A-823A-2836DCE0D94E}" srcOrd="1" destOrd="0" presId="urn:microsoft.com/office/officeart/2005/8/layout/hierarchy2"/>
    <dgm:cxn modelId="{7402EFAA-3654-734D-97B8-5F6D06F4DA3C}" type="presParOf" srcId="{B7842FC1-0D37-274E-93AB-49A28E288B91}" destId="{DA733B57-19D1-1547-AA52-34BA8FCE804B}" srcOrd="2" destOrd="0" presId="urn:microsoft.com/office/officeart/2005/8/layout/hierarchy2"/>
    <dgm:cxn modelId="{C1043ED6-32A0-9647-8263-96247A62B71D}" type="presParOf" srcId="{DA733B57-19D1-1547-AA52-34BA8FCE804B}" destId="{87054BE7-2520-9941-8A15-784D4EE1C3A1}" srcOrd="0" destOrd="0" presId="urn:microsoft.com/office/officeart/2005/8/layout/hierarchy2"/>
    <dgm:cxn modelId="{885EC916-D461-4A4A-81E1-D2843B921AA9}" type="presParOf" srcId="{B7842FC1-0D37-274E-93AB-49A28E288B91}" destId="{CB594827-7C57-C644-BB2E-2F616897041D}" srcOrd="3" destOrd="0" presId="urn:microsoft.com/office/officeart/2005/8/layout/hierarchy2"/>
    <dgm:cxn modelId="{34D6028A-ACA4-3841-AF66-956B2273B1B6}" type="presParOf" srcId="{CB594827-7C57-C644-BB2E-2F616897041D}" destId="{262B5AC0-A913-894A-900C-01099AB8190C}" srcOrd="0" destOrd="0" presId="urn:microsoft.com/office/officeart/2005/8/layout/hierarchy2"/>
    <dgm:cxn modelId="{C6742AE2-85E9-E64E-A27B-3A92ECB72AFE}" type="presParOf" srcId="{CB594827-7C57-C644-BB2E-2F616897041D}" destId="{154F2154-F585-5C4F-9D91-6D96DC07C141}" srcOrd="1" destOrd="0" presId="urn:microsoft.com/office/officeart/2005/8/layout/hierarchy2"/>
    <dgm:cxn modelId="{9150C5AB-053D-0F48-96EB-9B6C34C866FF}" type="presParOf" srcId="{46691498-F284-F444-AD22-90C33135C078}" destId="{BF908DC1-C391-0A4F-857D-2C34673DEA5A}" srcOrd="2" destOrd="0" presId="urn:microsoft.com/office/officeart/2005/8/layout/hierarchy2"/>
    <dgm:cxn modelId="{6DE782B3-D4F4-B147-A7B9-66C15D926829}" type="presParOf" srcId="{BF908DC1-C391-0A4F-857D-2C34673DEA5A}" destId="{9BDF3A2D-72EE-BE42-BFDC-217767EBBB4F}" srcOrd="0" destOrd="0" presId="urn:microsoft.com/office/officeart/2005/8/layout/hierarchy2"/>
    <dgm:cxn modelId="{47F5504D-7D5B-8344-9D0E-F921F26CA32B}" type="presParOf" srcId="{46691498-F284-F444-AD22-90C33135C078}" destId="{474C8EB0-568C-B94A-AB0E-B3E9E88A76CD}" srcOrd="3" destOrd="0" presId="urn:microsoft.com/office/officeart/2005/8/layout/hierarchy2"/>
    <dgm:cxn modelId="{2F5B1A6F-8DCE-1E4B-977D-3636D7D4B799}" type="presParOf" srcId="{474C8EB0-568C-B94A-AB0E-B3E9E88A76CD}" destId="{717B8C19-C5D6-4145-B7A5-E8C6CA001869}" srcOrd="0" destOrd="0" presId="urn:microsoft.com/office/officeart/2005/8/layout/hierarchy2"/>
    <dgm:cxn modelId="{F9A0B67C-3C9B-764A-8490-A8924A4A58E9}" type="presParOf" srcId="{474C8EB0-568C-B94A-AB0E-B3E9E88A76CD}" destId="{B2BC51D4-F751-0949-A95A-D21EC557AC85}" srcOrd="1" destOrd="0" presId="urn:microsoft.com/office/officeart/2005/8/layout/hierarchy2"/>
    <dgm:cxn modelId="{827DD091-8F21-9D41-A675-19F7A6AD7702}" type="presParOf" srcId="{B2BC51D4-F751-0949-A95A-D21EC557AC85}" destId="{AB346CDB-17A3-1F4B-9F46-5B861C632A48}" srcOrd="0" destOrd="0" presId="urn:microsoft.com/office/officeart/2005/8/layout/hierarchy2"/>
    <dgm:cxn modelId="{90C27424-2092-B443-A326-0BB4B0A5929A}" type="presParOf" srcId="{AB346CDB-17A3-1F4B-9F46-5B861C632A48}" destId="{56C857D2-A8BD-EB49-89B4-E490F21BA897}" srcOrd="0" destOrd="0" presId="urn:microsoft.com/office/officeart/2005/8/layout/hierarchy2"/>
    <dgm:cxn modelId="{E466D1B5-C977-4349-BF2F-0FC6F372F364}" type="presParOf" srcId="{B2BC51D4-F751-0949-A95A-D21EC557AC85}" destId="{F5A7B7B8-BB1F-A847-951D-EE2A5F793F65}" srcOrd="1" destOrd="0" presId="urn:microsoft.com/office/officeart/2005/8/layout/hierarchy2"/>
    <dgm:cxn modelId="{591900BB-6CB4-1547-A688-7C75B0431CAB}" type="presParOf" srcId="{F5A7B7B8-BB1F-A847-951D-EE2A5F793F65}" destId="{6EA3D4E5-29F5-EC41-88FB-78FDDECE23CF}" srcOrd="0" destOrd="0" presId="urn:microsoft.com/office/officeart/2005/8/layout/hierarchy2"/>
    <dgm:cxn modelId="{19B15157-291C-BE43-9053-F323859E61AF}" type="presParOf" srcId="{F5A7B7B8-BB1F-A847-951D-EE2A5F793F65}" destId="{217A3E93-5460-8747-8D02-0934CEC60DC2}" srcOrd="1" destOrd="0" presId="urn:microsoft.com/office/officeart/2005/8/layout/hierarchy2"/>
    <dgm:cxn modelId="{BA749F50-37A4-C040-92C2-438DF886DBFE}" type="presParOf" srcId="{B2BC51D4-F751-0949-A95A-D21EC557AC85}" destId="{A47AB6F1-8FA2-0F4E-BDF1-77BCB5B04182}" srcOrd="2" destOrd="0" presId="urn:microsoft.com/office/officeart/2005/8/layout/hierarchy2"/>
    <dgm:cxn modelId="{2F3A5FB1-D9FC-8848-8615-A6E6E1FCC92D}" type="presParOf" srcId="{A47AB6F1-8FA2-0F4E-BDF1-77BCB5B04182}" destId="{11DAEB5A-E47E-9344-9D2C-ABD4D7C3ABC8}" srcOrd="0" destOrd="0" presId="urn:microsoft.com/office/officeart/2005/8/layout/hierarchy2"/>
    <dgm:cxn modelId="{27EE52A1-6BBD-514B-AA67-2C364A7DC5CB}" type="presParOf" srcId="{B2BC51D4-F751-0949-A95A-D21EC557AC85}" destId="{E9102B2D-154F-E64D-B15F-C6F52DC2B3F6}" srcOrd="3" destOrd="0" presId="urn:microsoft.com/office/officeart/2005/8/layout/hierarchy2"/>
    <dgm:cxn modelId="{E9C1AD72-F944-7C44-9973-CF99FFEE012F}" type="presParOf" srcId="{E9102B2D-154F-E64D-B15F-C6F52DC2B3F6}" destId="{89B0D8F3-92A5-C44B-BCC5-4DF7F5D6CAAA}" srcOrd="0" destOrd="0" presId="urn:microsoft.com/office/officeart/2005/8/layout/hierarchy2"/>
    <dgm:cxn modelId="{462EBE31-09F9-4E45-9CB0-FD1AADA99F89}" type="presParOf" srcId="{E9102B2D-154F-E64D-B15F-C6F52DC2B3F6}" destId="{A9A7FF87-F728-DD40-9B4D-469B979730F9}" srcOrd="1" destOrd="0" presId="urn:microsoft.com/office/officeart/2005/8/layout/hierarchy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38FF-54ED-0045-AB98-9D518BBE64D8}">
      <dsp:nvSpPr>
        <dsp:cNvPr id="0" name=""/>
        <dsp:cNvSpPr/>
      </dsp:nvSpPr>
      <dsp:spPr>
        <a:xfrm>
          <a:off x="3031" y="1209012"/>
          <a:ext cx="1395187" cy="91158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Deep Generative Models</a:t>
          </a:r>
          <a:endParaRPr lang="en-US" sz="2200" kern="1200" dirty="0">
            <a:solidFill>
              <a:srgbClr val="0000FF"/>
            </a:solidFill>
          </a:endParaRPr>
        </a:p>
      </dsp:txBody>
      <dsp:txXfrm>
        <a:off x="29730" y="1235711"/>
        <a:ext cx="1341789" cy="858189"/>
      </dsp:txXfrm>
    </dsp:sp>
    <dsp:sp modelId="{307341E6-1587-B840-BAF9-DBA7446AB4CD}">
      <dsp:nvSpPr>
        <dsp:cNvPr id="0" name=""/>
        <dsp:cNvSpPr/>
      </dsp:nvSpPr>
      <dsp:spPr>
        <a:xfrm rot="18289469">
          <a:off x="1188630" y="1244833"/>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1239258"/>
        <a:ext cx="48862" cy="48862"/>
      </dsp:txXfrm>
    </dsp:sp>
    <dsp:sp modelId="{4B1214FD-F29E-1540-8BC9-130ACB1F5D0B}">
      <dsp:nvSpPr>
        <dsp:cNvPr id="0" name=""/>
        <dsp:cNvSpPr/>
      </dsp:nvSpPr>
      <dsp:spPr>
        <a:xfrm>
          <a:off x="1956294" y="51377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Explicit Density</a:t>
          </a:r>
          <a:endParaRPr lang="en-US" sz="2200" kern="1200" dirty="0">
            <a:solidFill>
              <a:srgbClr val="0000FF"/>
            </a:solidFill>
          </a:endParaRPr>
        </a:p>
      </dsp:txBody>
      <dsp:txXfrm>
        <a:off x="1976726" y="534208"/>
        <a:ext cx="1354323" cy="656729"/>
      </dsp:txXfrm>
    </dsp:sp>
    <dsp:sp modelId="{17C777AD-035C-BC47-991E-ECA9A2A20388}">
      <dsp:nvSpPr>
        <dsp:cNvPr id="0" name=""/>
        <dsp:cNvSpPr/>
      </dsp:nvSpPr>
      <dsp:spPr>
        <a:xfrm rot="19457599">
          <a:off x="3286884" y="643159"/>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644833"/>
        <a:ext cx="34363" cy="34363"/>
      </dsp:txXfrm>
    </dsp:sp>
    <dsp:sp modelId="{C92989F7-12A6-134C-BB39-9313BB20EF6B}">
      <dsp:nvSpPr>
        <dsp:cNvPr id="0" name=""/>
        <dsp:cNvSpPr/>
      </dsp:nvSpPr>
      <dsp:spPr>
        <a:xfrm>
          <a:off x="3909557" y="112660"/>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33092"/>
        <a:ext cx="1354323" cy="656729"/>
      </dsp:txXfrm>
    </dsp:sp>
    <dsp:sp modelId="{DA733B57-19D1-1547-AA52-34BA8FCE804B}">
      <dsp:nvSpPr>
        <dsp:cNvPr id="0" name=""/>
        <dsp:cNvSpPr/>
      </dsp:nvSpPr>
      <dsp:spPr>
        <a:xfrm rot="2142401">
          <a:off x="3286884" y="104427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13338" y="1045950"/>
        <a:ext cx="34363" cy="34363"/>
      </dsp:txXfrm>
    </dsp:sp>
    <dsp:sp modelId="{262B5AC0-A913-894A-900C-01099AB8190C}">
      <dsp:nvSpPr>
        <dsp:cNvPr id="0" name=""/>
        <dsp:cNvSpPr/>
      </dsp:nvSpPr>
      <dsp:spPr>
        <a:xfrm>
          <a:off x="3909557" y="914893"/>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err="1" smtClean="0">
              <a:solidFill>
                <a:srgbClr val="0000FF"/>
              </a:solidFill>
            </a:rPr>
            <a:t>Variational</a:t>
          </a:r>
          <a:endParaRPr lang="en-US" sz="2200" kern="1200" dirty="0">
            <a:solidFill>
              <a:srgbClr val="0000FF"/>
            </a:solidFill>
          </a:endParaRPr>
        </a:p>
      </dsp:txBody>
      <dsp:txXfrm>
        <a:off x="3929989" y="935325"/>
        <a:ext cx="1354323" cy="656729"/>
      </dsp:txXfrm>
    </dsp:sp>
    <dsp:sp modelId="{BF908DC1-C391-0A4F-857D-2C34673DEA5A}">
      <dsp:nvSpPr>
        <dsp:cNvPr id="0" name=""/>
        <dsp:cNvSpPr/>
      </dsp:nvSpPr>
      <dsp:spPr>
        <a:xfrm rot="3310531">
          <a:off x="1188630" y="2047066"/>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2041491"/>
        <a:ext cx="48862" cy="48862"/>
      </dsp:txXfrm>
    </dsp:sp>
    <dsp:sp modelId="{717B8C19-C5D6-4145-B7A5-E8C6CA001869}">
      <dsp:nvSpPr>
        <dsp:cNvPr id="0" name=""/>
        <dsp:cNvSpPr/>
      </dsp:nvSpPr>
      <dsp:spPr>
        <a:xfrm>
          <a:off x="1956294" y="2118242"/>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Implicit Density</a:t>
          </a:r>
          <a:endParaRPr lang="en-US" sz="2200" kern="1200" dirty="0">
            <a:solidFill>
              <a:srgbClr val="0000FF"/>
            </a:solidFill>
          </a:endParaRPr>
        </a:p>
      </dsp:txBody>
      <dsp:txXfrm>
        <a:off x="1976726" y="2138674"/>
        <a:ext cx="1354323" cy="656729"/>
      </dsp:txXfrm>
    </dsp:sp>
    <dsp:sp modelId="{AB346CDB-17A3-1F4B-9F46-5B861C632A48}">
      <dsp:nvSpPr>
        <dsp:cNvPr id="0" name=""/>
        <dsp:cNvSpPr/>
      </dsp:nvSpPr>
      <dsp:spPr>
        <a:xfrm rot="19457599">
          <a:off x="3286884" y="224762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249299"/>
        <a:ext cx="34363" cy="34363"/>
      </dsp:txXfrm>
    </dsp:sp>
    <dsp:sp modelId="{6EA3D4E5-29F5-EC41-88FB-78FDDECE23CF}">
      <dsp:nvSpPr>
        <dsp:cNvPr id="0" name=""/>
        <dsp:cNvSpPr/>
      </dsp:nvSpPr>
      <dsp:spPr>
        <a:xfrm>
          <a:off x="3909557" y="171712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737558"/>
        <a:ext cx="1354323" cy="656729"/>
      </dsp:txXfrm>
    </dsp:sp>
    <dsp:sp modelId="{A47AB6F1-8FA2-0F4E-BDF1-77BCB5B04182}">
      <dsp:nvSpPr>
        <dsp:cNvPr id="0" name=""/>
        <dsp:cNvSpPr/>
      </dsp:nvSpPr>
      <dsp:spPr>
        <a:xfrm rot="2142401">
          <a:off x="3286884" y="2648741"/>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650415"/>
        <a:ext cx="34363" cy="34363"/>
      </dsp:txXfrm>
    </dsp:sp>
    <dsp:sp modelId="{89B0D8F3-92A5-C44B-BCC5-4DF7F5D6CAAA}">
      <dsp:nvSpPr>
        <dsp:cNvPr id="0" name=""/>
        <dsp:cNvSpPr/>
      </dsp:nvSpPr>
      <dsp:spPr>
        <a:xfrm>
          <a:off x="3909557" y="2519358"/>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Direct</a:t>
          </a:r>
          <a:endParaRPr lang="en-US" sz="2200" kern="1200" dirty="0">
            <a:solidFill>
              <a:srgbClr val="0000FF"/>
            </a:solidFill>
          </a:endParaRPr>
        </a:p>
      </dsp:txBody>
      <dsp:txXfrm>
        <a:off x="3929989" y="2539790"/>
        <a:ext cx="1354323" cy="6567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83.emf"/><Relationship Id="rId1" Type="http://schemas.openxmlformats.org/officeDocument/2006/relationships/image" Target="../media/image80.emf"/><Relationship Id="rId2" Type="http://schemas.openxmlformats.org/officeDocument/2006/relationships/image" Target="../media/image81.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85.emf"/><Relationship Id="rId5" Type="http://schemas.openxmlformats.org/officeDocument/2006/relationships/image" Target="../media/image86.emf"/><Relationship Id="rId1" Type="http://schemas.openxmlformats.org/officeDocument/2006/relationships/image" Target="../media/image84.emf"/><Relationship Id="rId2" Type="http://schemas.openxmlformats.org/officeDocument/2006/relationships/image" Target="../media/image8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7.emf"/><Relationship Id="rId2" Type="http://schemas.openxmlformats.org/officeDocument/2006/relationships/image" Target="../media/image88.emf"/><Relationship Id="rId3" Type="http://schemas.openxmlformats.org/officeDocument/2006/relationships/image" Target="../media/image8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1.emf"/><Relationship Id="rId2" Type="http://schemas.openxmlformats.org/officeDocument/2006/relationships/image" Target="../media/image9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a:p>
        </p:txBody>
      </p:sp>
    </p:spTree>
    <p:extLst>
      <p:ext uri="{BB962C8B-B14F-4D97-AF65-F5344CB8AC3E}">
        <p14:creationId xmlns:p14="http://schemas.microsoft.com/office/powerpoint/2010/main" val="21395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110CAC-83B5-2A4E-B2A4-91220A16CE28}" type="slidenum">
              <a:rPr lang="en-US" smtClean="0"/>
              <a:t>2</a:t>
            </a:fld>
            <a:endParaRPr lang="en-US"/>
          </a:p>
        </p:txBody>
      </p:sp>
    </p:spTree>
    <p:extLst>
      <p:ext uri="{BB962C8B-B14F-4D97-AF65-F5344CB8AC3E}">
        <p14:creationId xmlns:p14="http://schemas.microsoft.com/office/powerpoint/2010/main" val="43665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1707284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a:p>
        </p:txBody>
      </p:sp>
    </p:spTree>
    <p:extLst>
      <p:ext uri="{BB962C8B-B14F-4D97-AF65-F5344CB8AC3E}">
        <p14:creationId xmlns:p14="http://schemas.microsoft.com/office/powerpoint/2010/main" val="212093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kvfrans.com</a:t>
            </a:r>
            <a:r>
              <a:rPr lang="en-US" dirty="0" smtClean="0"/>
              <a:t>/</a:t>
            </a:r>
            <a:r>
              <a:rPr lang="en-US" dirty="0" err="1" smtClean="0"/>
              <a:t>variational</a:t>
            </a:r>
            <a:r>
              <a:rPr lang="en-US" dirty="0" smtClean="0"/>
              <a:t>-</a:t>
            </a:r>
            <a:r>
              <a:rPr lang="en-US" dirty="0" err="1" smtClean="0"/>
              <a:t>autoencoders</a:t>
            </a:r>
            <a:r>
              <a:rPr lang="en-US" dirty="0" smtClean="0"/>
              <a:t>-explained/</a:t>
            </a:r>
          </a:p>
          <a:p>
            <a:r>
              <a:rPr lang="en-US" dirty="0" smtClean="0"/>
              <a:t>https://</a:t>
            </a:r>
            <a:r>
              <a:rPr lang="en-US" dirty="0" err="1" smtClean="0"/>
              <a:t>arxiv.org</a:t>
            </a:r>
            <a:r>
              <a:rPr lang="en-US" dirty="0" smtClean="0"/>
              <a:t>/</a:t>
            </a:r>
            <a:r>
              <a:rPr lang="en-US" dirty="0" err="1" smtClean="0"/>
              <a:t>pdf</a:t>
            </a:r>
            <a:r>
              <a:rPr lang="en-US" smtClean="0"/>
              <a:t>/1606.05908.pdf</a:t>
            </a:r>
            <a:endParaRPr lang="en-US"/>
          </a:p>
        </p:txBody>
      </p:sp>
      <p:sp>
        <p:nvSpPr>
          <p:cNvPr id="4" name="Slide Number Placeholder 3"/>
          <p:cNvSpPr>
            <a:spLocks noGrp="1"/>
          </p:cNvSpPr>
          <p:nvPr>
            <p:ph type="sldNum" sz="quarter" idx="10"/>
          </p:nvPr>
        </p:nvSpPr>
        <p:spPr/>
        <p:txBody>
          <a:bodyPr/>
          <a:lstStyle/>
          <a:p>
            <a:fld id="{81EC9494-BAC6-AC41-8AE6-2DE7C4871F23}" type="slidenum">
              <a:rPr lang="en-US" smtClean="0"/>
              <a:t>78</a:t>
            </a:fld>
            <a:endParaRPr lang="en-US"/>
          </a:p>
        </p:txBody>
      </p:sp>
    </p:spTree>
    <p:extLst>
      <p:ext uri="{BB962C8B-B14F-4D97-AF65-F5344CB8AC3E}">
        <p14:creationId xmlns:p14="http://schemas.microsoft.com/office/powerpoint/2010/main" val="164694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Talk Title</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518840" y="429386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10" name="Picture 9"/>
          <p:cNvPicPr>
            <a:picLocks noChangeAspect="1"/>
          </p:cNvPicPr>
          <p:nvPr userDrawn="1"/>
        </p:nvPicPr>
        <p:blipFill>
          <a:blip r:embed="rId4"/>
          <a:stretch>
            <a:fillRect/>
          </a:stretch>
        </p:blipFill>
        <p:spPr>
          <a:xfrm>
            <a:off x="0" y="0"/>
            <a:ext cx="1316319" cy="1316319"/>
          </a:xfrm>
          <a:prstGeom prst="rect">
            <a:avLst/>
          </a:prstGeom>
        </p:spPr>
      </p:pic>
      <p:pic>
        <p:nvPicPr>
          <p:cNvPr id="11" name="Picture 10"/>
          <p:cNvPicPr>
            <a:picLocks noChangeAspect="1"/>
          </p:cNvPicPr>
          <p:nvPr userDrawn="1"/>
        </p:nvPicPr>
        <p:blipFill>
          <a:blip r:embed="rId4"/>
          <a:stretch>
            <a:fillRect/>
          </a:stretch>
        </p:blipFill>
        <p:spPr>
          <a:xfrm>
            <a:off x="10875681" y="-1"/>
            <a:ext cx="1316319" cy="1316319"/>
          </a:xfrm>
          <a:prstGeom prst="rect">
            <a:avLst/>
          </a:prstGeom>
        </p:spPr>
      </p:pic>
    </p:spTree>
    <p:extLst/>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5720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846320" y="6355080"/>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B18D5E-6D7A-F24D-AC49-9B2D52F30931}"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195B39-179D-8647-8689-2EE25E605572}"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3" name="Group 12"/>
          <p:cNvGrpSpPr>
            <a:grpSpLocks/>
          </p:cNvGrpSpPr>
          <p:nvPr userDrawn="1"/>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6" name="TextBox 15"/>
          <p:cNvSpPr txBox="1"/>
          <p:nvPr userDrawn="1"/>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1235F-66CD-E248-BE58-BA79CA94DB79}" type="datetime1">
              <a:rPr lang="en-US" smtClean="0"/>
              <a:t>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3833A1-46C9-FB45-812F-A8AC7B5136EB}"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5" name="Group 14"/>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8EF7204-7D56-A24F-8B59-09D71B9522EA}" type="datetime1">
              <a:rPr lang="en-US" smtClean="0"/>
              <a:t>1/20/19</a:t>
            </a:fld>
            <a:endParaRPr lang="en-US"/>
          </a:p>
        </p:txBody>
      </p:sp>
      <p:sp>
        <p:nvSpPr>
          <p:cNvPr id="5" name="Slide Number Placeholder 4"/>
          <p:cNvSpPr>
            <a:spLocks noGrp="1"/>
          </p:cNvSpPr>
          <p:nvPr>
            <p:ph type="sldNum" sz="quarter" idx="12"/>
          </p:nvPr>
        </p:nvSpPr>
        <p:spPr>
          <a:xfrm>
            <a:off x="8607329" y="6356352"/>
            <a:ext cx="2844800" cy="365125"/>
          </a:xfrm>
        </p:spPr>
        <p:txBody>
          <a:bodyPr/>
          <a:lstStyle/>
          <a:p>
            <a:fld id="{A13833A1-46C9-FB45-812F-A8AC7B5136EB}"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3" name="Picture 12"/>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1/20/19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2135919984"/>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17.png"/><Relationship Id="rId13"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30.png"/><Relationship Id="rId6" Type="http://schemas.openxmlformats.org/officeDocument/2006/relationships/image" Target="../media/image140.png"/><Relationship Id="rId7" Type="http://schemas.openxmlformats.org/officeDocument/2006/relationships/image" Target="../media/image150.png"/><Relationship Id="rId8" Type="http://schemas.openxmlformats.org/officeDocument/2006/relationships/image" Target="../media/image160.png"/><Relationship Id="rId9" Type="http://schemas.openxmlformats.org/officeDocument/2006/relationships/image" Target="../media/image24.png"/><Relationship Id="rId10"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 Id="rId3" Type="http://schemas.microsoft.com/office/2007/relationships/hdphoto" Target="../media/hdphoto1.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 Id="rId3" Type="http://schemas.microsoft.com/office/2007/relationships/hdphoto" Target="../media/hdphoto2.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30.jpeg"/><Relationship Id="rId5" Type="http://schemas.microsoft.com/office/2007/relationships/hdphoto" Target="../media/hdphoto4.wdp"/><Relationship Id="rId6"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34.tiff"/><Relationship Id="rId5" Type="http://schemas.openxmlformats.org/officeDocument/2006/relationships/image" Target="../media/image35.jpeg"/><Relationship Id="rId6"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41.xml.rels><?xml version="1.0" encoding="UTF-8" standalone="yes"?>
<Relationships xmlns="http://schemas.openxmlformats.org/package/2006/relationships"><Relationship Id="rId3" Type="http://schemas.microsoft.com/office/2007/relationships/hdphoto" Target="../media/hdphoto8.wdp"/><Relationship Id="rId4" Type="http://schemas.openxmlformats.org/officeDocument/2006/relationships/image" Target="../media/image36.jpeg"/><Relationship Id="rId5"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4"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44.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8.xml"/><Relationship Id="rId2"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0.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 Id="rId3" Type="http://schemas.openxmlformats.org/officeDocument/2006/relationships/image" Target="../media/image55.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63.tiff"/></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3.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image" Target="../media/image64.emf"/></Relationships>
</file>

<file path=ppt/slides/_rels/slide64.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69.emf"/><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80.emf"/><Relationship Id="rId5" Type="http://schemas.openxmlformats.org/officeDocument/2006/relationships/oleObject" Target="../embeddings/oleObject2.bin"/><Relationship Id="rId6" Type="http://schemas.openxmlformats.org/officeDocument/2006/relationships/image" Target="../media/image81.emf"/><Relationship Id="rId7" Type="http://schemas.openxmlformats.org/officeDocument/2006/relationships/oleObject" Target="../embeddings/oleObject3.bin"/><Relationship Id="rId8" Type="http://schemas.openxmlformats.org/officeDocument/2006/relationships/image" Target="../media/image82.emf"/><Relationship Id="rId9" Type="http://schemas.openxmlformats.org/officeDocument/2006/relationships/oleObject" Target="../embeddings/oleObject4.bin"/><Relationship Id="rId10" Type="http://schemas.openxmlformats.org/officeDocument/2006/relationships/image" Target="../media/image83.e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1" Type="http://schemas.openxmlformats.org/officeDocument/2006/relationships/oleObject" Target="../embeddings/oleObject9.bin"/><Relationship Id="rId12" Type="http://schemas.openxmlformats.org/officeDocument/2006/relationships/image" Target="../media/image86.emf"/><Relationship Id="rId1" Type="http://schemas.openxmlformats.org/officeDocument/2006/relationships/vmlDrawing" Target="../drawings/vmlDrawing3.vml"/><Relationship Id="rId2" Type="http://schemas.openxmlformats.org/officeDocument/2006/relationships/slideLayout" Target="../slideLayouts/slideLayout7.xml"/><Relationship Id="rId3" Type="http://schemas.openxmlformats.org/officeDocument/2006/relationships/oleObject" Target="../embeddings/oleObject5.bin"/><Relationship Id="rId4" Type="http://schemas.openxmlformats.org/officeDocument/2006/relationships/image" Target="../media/image84.emf"/><Relationship Id="rId5" Type="http://schemas.openxmlformats.org/officeDocument/2006/relationships/oleObject" Target="../embeddings/oleObject6.bin"/><Relationship Id="rId6" Type="http://schemas.openxmlformats.org/officeDocument/2006/relationships/image" Target="../media/image82.emf"/><Relationship Id="rId7" Type="http://schemas.openxmlformats.org/officeDocument/2006/relationships/oleObject" Target="../embeddings/oleObject7.bin"/><Relationship Id="rId8" Type="http://schemas.openxmlformats.org/officeDocument/2006/relationships/image" Target="../media/image83.emf"/><Relationship Id="rId9" Type="http://schemas.openxmlformats.org/officeDocument/2006/relationships/oleObject" Target="../embeddings/oleObject8.bin"/><Relationship Id="rId10" Type="http://schemas.openxmlformats.org/officeDocument/2006/relationships/image" Target="../media/image85.em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oleObject" Target="../embeddings/oleObject10.bin"/><Relationship Id="rId7" Type="http://schemas.openxmlformats.org/officeDocument/2006/relationships/image" Target="../media/image87.emf"/><Relationship Id="rId8" Type="http://schemas.openxmlformats.org/officeDocument/2006/relationships/oleObject" Target="../embeddings/oleObject11.bin"/><Relationship Id="rId9" Type="http://schemas.openxmlformats.org/officeDocument/2006/relationships/image" Target="../media/image88.emf"/><Relationship Id="rId10" Type="http://schemas.openxmlformats.org/officeDocument/2006/relationships/oleObject" Target="../embeddings/oleObject12.bin"/><Relationship Id="rId11" Type="http://schemas.openxmlformats.org/officeDocument/2006/relationships/image" Target="../media/image89.e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90.emf"/><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91.emf"/><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91.emf"/><Relationship Id="rId5" Type="http://schemas.openxmlformats.org/officeDocument/2006/relationships/oleObject" Target="../embeddings/oleObject16.bin"/><Relationship Id="rId6" Type="http://schemas.openxmlformats.org/officeDocument/2006/relationships/image" Target="../media/image92.emf"/><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 Id="rId3" Type="http://schemas.openxmlformats.org/officeDocument/2006/relationships/image" Target="../media/image9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image" Target="../media/image9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1.jpeg"/><Relationship Id="rId4" Type="http://schemas.openxmlformats.org/officeDocument/2006/relationships/image" Target="../media/image102.jpeg"/><Relationship Id="rId5" Type="http://schemas.openxmlformats.org/officeDocument/2006/relationships/image" Target="../media/image103.jpeg"/><Relationship Id="rId1" Type="http://schemas.openxmlformats.org/officeDocument/2006/relationships/slideLayout" Target="../slideLayouts/slideLayout2.xml"/><Relationship Id="rId2" Type="http://schemas.openxmlformats.org/officeDocument/2006/relationships/image" Target="../media/image100.tif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package" Target="../embeddings/Microsoft_Excel_Worksheet1.xlsx"/><Relationship Id="rId5" Type="http://schemas.openxmlformats.org/officeDocument/2006/relationships/image" Target="../media/image12.emf"/><Relationship Id="rId6" Type="http://schemas.openxmlformats.org/officeDocument/2006/relationships/image" Target="../media/image11.jpe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Introduction to Deep Neural Networks for Image Recognition</a:t>
            </a:r>
            <a:r>
              <a:rPr lang="en-US" sz="3200" dirty="0" smtClean="0"/>
              <a:t/>
            </a:r>
            <a:br>
              <a:rPr lang="en-US" sz="3200" dirty="0" smtClean="0"/>
            </a:b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82707" y="1394289"/>
                <a:ext cx="10327008" cy="2111143"/>
              </a:xfrm>
            </p:spPr>
            <p:txBody>
              <a:bodyPr/>
              <a:lstStyle/>
              <a:p>
                <a:r>
                  <a:rPr lang="en-US" dirty="0" smtClean="0"/>
                  <a:t>Or it could be the pricing</a:t>
                </a:r>
                <a:r>
                  <a:rPr lang="en-US" dirty="0" smtClean="0"/>
                  <a:t>,  </a:t>
                </a:r>
                <a:r>
                  <a:rPr lang="en-US" dirty="0" smtClean="0"/>
                  <a:t>{</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1</m:t>
                        </m:r>
                      </m:sub>
                    </m:sSub>
                    <m:r>
                      <a:rPr lang="en-US" b="0" i="1" smtClean="0">
                        <a:latin typeface="Cambria Math" charset="0"/>
                      </a:rPr>
                      <m:t>,</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𝑡</m:t>
                        </m:r>
                      </m:sub>
                    </m:sSub>
                    <m:r>
                      <a:rPr lang="en-US" b="0" i="1" smtClean="0">
                        <a:latin typeface="Cambria Math" charset="0"/>
                      </a:rPr>
                      <m:t>}</m:t>
                    </m:r>
                  </m:oMath>
                </a14:m>
                <a:r>
                  <a:rPr lang="en-US" dirty="0" smtClean="0"/>
                  <a:t> and </a:t>
                </a:r>
                <a:r>
                  <a:rPr lang="en-US" dirty="0" smtClean="0"/>
                  <a:t>the output </a:t>
                </a:r>
                <a:r>
                  <a:rPr lang="en-US" dirty="0" smtClean="0"/>
                  <a:t>the </a:t>
                </a:r>
                <a:r>
                  <a:rPr lang="en-US" dirty="0" smtClean="0"/>
                  <a:t>forecast </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𝑡</m:t>
                        </m:r>
                        <m:r>
                          <a:rPr lang="en-US" b="0" i="1" smtClean="0">
                            <a:latin typeface="Cambria Math" charset="0"/>
                          </a:rPr>
                          <m:t>+1 </m:t>
                        </m:r>
                      </m:sub>
                    </m:sSub>
                    <m:r>
                      <a:rPr lang="en-US" b="0" i="1" smtClean="0">
                        <a:latin typeface="Cambria Math" charset="0"/>
                      </a:rPr>
                      <m:t>.</m:t>
                    </m:r>
                  </m:oMath>
                </a14:m>
                <a:endParaRPr lang="en-US" dirty="0" smtClean="0"/>
              </a:p>
              <a:p>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82707" y="1394289"/>
                <a:ext cx="10327008" cy="2111143"/>
              </a:xfrm>
              <a:blipFill rotWithShape="0">
                <a:blip r:embed="rId2"/>
                <a:stretch>
                  <a:fillRect l="-1181" t="-317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10</a:t>
            </a:fld>
            <a:endParaRPr lang="en-US" dirty="0"/>
          </a:p>
        </p:txBody>
      </p:sp>
      <p:pic>
        <p:nvPicPr>
          <p:cNvPr id="36866" name="Picture 2" descr="https://cdn-images-1.medium.com/max/1600/1*mzWix3jo4sqEj17LPD8Ky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279" y="2681246"/>
            <a:ext cx="3501282" cy="23358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66404"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Neural Network</a:t>
            </a:r>
            <a:endParaRPr lang="en-US" dirty="0">
              <a:solidFill>
                <a:schemeClr val="tx1">
                  <a:lumMod val="75000"/>
                  <a:lumOff val="25000"/>
                </a:schemeClr>
              </a:solidFill>
            </a:endParaRPr>
          </a:p>
        </p:txBody>
      </p:sp>
      <p:sp>
        <p:nvSpPr>
          <p:cNvPr id="8" name="Right Arrow 7"/>
          <p:cNvSpPr/>
          <p:nvPr/>
        </p:nvSpPr>
        <p:spPr>
          <a:xfrm>
            <a:off x="4992231"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8040043"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Rectangle 4"/>
              <p:cNvSpPr/>
              <p:nvPr/>
            </p:nvSpPr>
            <p:spPr>
              <a:xfrm>
                <a:off x="8998724" y="3701579"/>
                <a:ext cx="70275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𝑝</m:t>
                          </m:r>
                        </m:e>
                        <m:sub>
                          <m:r>
                            <a:rPr lang="en-US" i="1">
                              <a:latin typeface="Cambria Math" charset="0"/>
                            </a:rPr>
                            <m:t>𝑡</m:t>
                          </m:r>
                          <m:r>
                            <a:rPr lang="en-US" i="1">
                              <a:latin typeface="Cambria Math" charset="0"/>
                            </a:rPr>
                            <m:t>+1 </m:t>
                          </m:r>
                        </m:sub>
                      </m:sSub>
                    </m:oMath>
                  </m:oMathPara>
                </a14:m>
                <a:endParaRPr lang="en-US" dirty="0"/>
              </a:p>
            </p:txBody>
          </p:sp>
        </mc:Choice>
        <mc:Fallback>
          <p:sp>
            <p:nvSpPr>
              <p:cNvPr id="5" name="Rectangle 4"/>
              <p:cNvSpPr>
                <a:spLocks noRot="1" noChangeAspect="1" noMove="1" noResize="1" noEditPoints="1" noAdjustHandles="1" noChangeArrowheads="1" noChangeShapeType="1" noTextEdit="1"/>
              </p:cNvSpPr>
              <p:nvPr/>
            </p:nvSpPr>
            <p:spPr>
              <a:xfrm>
                <a:off x="8998724" y="3701579"/>
                <a:ext cx="702756" cy="369332"/>
              </a:xfrm>
              <a:prstGeom prst="rect">
                <a:avLst/>
              </a:prstGeom>
              <a:blipFill rotWithShape="0">
                <a:blip r:embed="rId4"/>
                <a:stretch>
                  <a:fillRect t="-39344" b="-93443"/>
                </a:stretch>
              </a:blipFill>
            </p:spPr>
            <p:txBody>
              <a:bodyPr/>
              <a:lstStyle/>
              <a:p>
                <a:r>
                  <a:rPr lang="en-US">
                    <a:noFill/>
                  </a:rPr>
                  <a:t> </a:t>
                </a:r>
              </a:p>
            </p:txBody>
          </p:sp>
        </mc:Fallback>
      </mc:AlternateContent>
    </p:spTree>
    <p:extLst>
      <p:ext uri="{BB962C8B-B14F-4D97-AF65-F5344CB8AC3E}">
        <p14:creationId xmlns:p14="http://schemas.microsoft.com/office/powerpoint/2010/main" val="11045401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F91309CA-905F-4FDC-9303-6DF0B528B19B}"/>
              </a:ext>
            </a:extLst>
          </p:cNvPr>
          <p:cNvGrpSpPr/>
          <p:nvPr/>
        </p:nvGrpSpPr>
        <p:grpSpPr>
          <a:xfrm>
            <a:off x="3514838" y="2731684"/>
            <a:ext cx="1493115" cy="1371600"/>
            <a:chOff x="3514838" y="1207040"/>
            <a:chExt cx="1493115" cy="1371600"/>
          </a:xfrm>
        </p:grpSpPr>
        <p:pic>
          <p:nvPicPr>
            <p:cNvPr id="6" name="Picture 5"/>
            <p:cNvPicPr>
              <a:picLocks noChangeAspect="1"/>
            </p:cNvPicPr>
            <p:nvPr/>
          </p:nvPicPr>
          <p:blipFill rotWithShape="1">
            <a:blip r:embed="rId2"/>
            <a:srcRect l="-43" r="32396"/>
            <a:stretch/>
          </p:blipFill>
          <p:spPr>
            <a:xfrm>
              <a:off x="3514838" y="1207040"/>
              <a:ext cx="940080" cy="1000512"/>
            </a:xfrm>
            <a:prstGeom prst="rect">
              <a:avLst/>
            </a:prstGeom>
          </p:spPr>
        </p:pic>
        <p:pic>
          <p:nvPicPr>
            <p:cNvPr id="7" name="Picture 6"/>
            <p:cNvPicPr>
              <a:picLocks noChangeAspect="1"/>
            </p:cNvPicPr>
            <p:nvPr/>
          </p:nvPicPr>
          <p:blipFill>
            <a:blip r:embed="rId3"/>
            <a:stretch>
              <a:fillRect/>
            </a:stretch>
          </p:blipFill>
          <p:spPr>
            <a:xfrm>
              <a:off x="3764923" y="1329855"/>
              <a:ext cx="945107" cy="999648"/>
            </a:xfrm>
            <a:prstGeom prst="rect">
              <a:avLst/>
            </a:prstGeom>
          </p:spPr>
        </p:pic>
        <p:pic>
          <p:nvPicPr>
            <p:cNvPr id="8" name="Picture 7"/>
            <p:cNvPicPr>
              <a:picLocks/>
            </p:cNvPicPr>
            <p:nvPr/>
          </p:nvPicPr>
          <p:blipFill>
            <a:blip r:embed="rId4"/>
            <a:stretch>
              <a:fillRect/>
            </a:stretch>
          </p:blipFill>
          <p:spPr>
            <a:xfrm>
              <a:off x="4067873" y="1578992"/>
              <a:ext cx="940080" cy="999648"/>
            </a:xfrm>
            <a:prstGeom prst="rect">
              <a:avLst/>
            </a:prstGeom>
          </p:spPr>
        </p:pic>
      </p:grpSp>
      <p:sp>
        <p:nvSpPr>
          <p:cNvPr id="10" name="TextBox 9"/>
          <p:cNvSpPr txBox="1"/>
          <p:nvPr/>
        </p:nvSpPr>
        <p:spPr>
          <a:xfrm>
            <a:off x="7081682" y="3155755"/>
            <a:ext cx="953044" cy="175550"/>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9" name="Rectangle 8"/>
          <p:cNvSpPr/>
          <p:nvPr/>
        </p:nvSpPr>
        <p:spPr>
          <a:xfrm>
            <a:off x="5770953" y="2921152"/>
            <a:ext cx="705841" cy="7557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lumMod val="75000"/>
                    <a:lumOff val="25000"/>
                  </a:schemeClr>
                </a:solidFill>
              </a:rPr>
              <a:t>Neural Network</a:t>
            </a:r>
          </a:p>
        </p:txBody>
      </p:sp>
      <p:grpSp>
        <p:nvGrpSpPr>
          <p:cNvPr id="60" name="Group 59">
            <a:extLst>
              <a:ext uri="{FF2B5EF4-FFF2-40B4-BE49-F238E27FC236}">
                <a16:creationId xmlns:a16="http://schemas.microsoft.com/office/drawing/2014/main" xmlns="" id="{AE1578D3-48A5-4A46-9812-2A9B50204F91}"/>
              </a:ext>
            </a:extLst>
          </p:cNvPr>
          <p:cNvGrpSpPr/>
          <p:nvPr/>
        </p:nvGrpSpPr>
        <p:grpSpPr>
          <a:xfrm>
            <a:off x="5290805" y="3200826"/>
            <a:ext cx="1666137" cy="159391"/>
            <a:chOff x="5290805" y="1676182"/>
            <a:chExt cx="1666137" cy="159391"/>
          </a:xfrm>
        </p:grpSpPr>
        <p:sp>
          <p:nvSpPr>
            <p:cNvPr id="11" name="Right Arrow 10"/>
            <p:cNvSpPr/>
            <p:nvPr/>
          </p:nvSpPr>
          <p:spPr>
            <a:xfrm>
              <a:off x="5290805" y="1713190"/>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6653156" y="1676182"/>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xmlns="" id="{C0419D94-EF3F-4431-8129-C566F77C0D97}"/>
              </a:ext>
            </a:extLst>
          </p:cNvPr>
          <p:cNvGrpSpPr/>
          <p:nvPr/>
        </p:nvGrpSpPr>
        <p:grpSpPr>
          <a:xfrm>
            <a:off x="3446654" y="2352709"/>
            <a:ext cx="5385596" cy="1049027"/>
            <a:chOff x="3446654" y="2352709"/>
            <a:chExt cx="5385596" cy="1049027"/>
          </a:xfrm>
        </p:grpSpPr>
        <p:cxnSp>
          <p:nvCxnSpPr>
            <p:cNvPr id="13" name="Straight Connector 12"/>
            <p:cNvCxnSpPr>
              <a:cxnSpLocks/>
            </p:cNvCxnSpPr>
            <p:nvPr/>
          </p:nvCxnSpPr>
          <p:spPr>
            <a:xfrm flipH="1">
              <a:off x="3446654" y="2357849"/>
              <a:ext cx="2035313" cy="104388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xmlns="" id="{439D2605-A4EA-4AF8-A44F-1C6E035B0B26}"/>
                </a:ext>
              </a:extLst>
            </p:cNvPr>
            <p:cNvCxnSpPr>
              <a:cxnSpLocks/>
            </p:cNvCxnSpPr>
            <p:nvPr/>
          </p:nvCxnSpPr>
          <p:spPr>
            <a:xfrm>
              <a:off x="6796937" y="2352709"/>
              <a:ext cx="2035313" cy="1043887"/>
            </a:xfrm>
            <a:prstGeom prst="line">
              <a:avLst/>
            </a:prstGeom>
          </p:spPr>
          <p:style>
            <a:lnRef idx="2">
              <a:schemeClr val="accent1"/>
            </a:lnRef>
            <a:fillRef idx="0">
              <a:schemeClr val="accent1"/>
            </a:fillRef>
            <a:effectRef idx="1">
              <a:schemeClr val="accent1"/>
            </a:effectRef>
            <a:fontRef idx="minor">
              <a:schemeClr val="tx1"/>
            </a:fontRef>
          </p:style>
        </p:cxnSp>
      </p:grpSp>
      <p:sp>
        <p:nvSpPr>
          <p:cNvPr id="4" name="Slide Number Placeholder 3"/>
          <p:cNvSpPr>
            <a:spLocks noGrp="1"/>
          </p:cNvSpPr>
          <p:nvPr>
            <p:ph type="sldNum" sz="quarter" idx="12"/>
          </p:nvPr>
        </p:nvSpPr>
        <p:spPr>
          <a:xfrm>
            <a:off x="8570258" y="6331054"/>
            <a:ext cx="2844800" cy="365125"/>
          </a:xfrm>
        </p:spPr>
        <p:txBody>
          <a:bodyPr/>
          <a:lstStyle/>
          <a:p>
            <a:fld id="{81B7CCDB-6D39-0547-B7B3-C80E39D6513A}" type="slidenum">
              <a:rPr lang="en-US" smtClean="0"/>
              <a:pPr/>
              <a:t>11</a:t>
            </a:fld>
            <a:endParaRPr lang="en-US" dirty="0"/>
          </a:p>
        </p:txBody>
      </p:sp>
      <p:grpSp>
        <p:nvGrpSpPr>
          <p:cNvPr id="20" name="Group 19"/>
          <p:cNvGrpSpPr/>
          <p:nvPr/>
        </p:nvGrpSpPr>
        <p:grpSpPr>
          <a:xfrm>
            <a:off x="3278100" y="3598368"/>
            <a:ext cx="5691548" cy="2568967"/>
            <a:chOff x="1722506" y="2204535"/>
            <a:chExt cx="8876754" cy="4006658"/>
          </a:xfrm>
        </p:grpSpPr>
        <p:grpSp>
          <p:nvGrpSpPr>
            <p:cNvPr id="21" name="Group 20"/>
            <p:cNvGrpSpPr/>
            <p:nvPr/>
          </p:nvGrpSpPr>
          <p:grpSpPr>
            <a:xfrm>
              <a:off x="2922864" y="2204535"/>
              <a:ext cx="5131983" cy="2966064"/>
              <a:chOff x="-2818142" y="1299411"/>
              <a:chExt cx="7959809" cy="4600426"/>
            </a:xfrm>
          </p:grpSpPr>
          <p:sp>
            <p:nvSpPr>
              <p:cNvPr id="56" name="Oval 55"/>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Arrow Connector 56"/>
              <p:cNvCxnSpPr>
                <a:endCxn id="32" idx="2"/>
              </p:cNvCxnSpPr>
              <p:nvPr/>
            </p:nvCxnSpPr>
            <p:spPr>
              <a:xfrm flipV="1">
                <a:off x="-2818142" y="2358150"/>
                <a:ext cx="2098471" cy="354168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TextBox 21"/>
                <p:cNvSpPr txBox="1"/>
                <p:nvPr/>
              </p:nvSpPr>
              <p:spPr>
                <a:xfrm>
                  <a:off x="7117368" y="25949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7117368" y="2594910"/>
                  <a:ext cx="695861" cy="276999"/>
                </a:xfrm>
                <a:prstGeom prst="rect">
                  <a:avLst/>
                </a:prstGeom>
                <a:blipFill rotWithShape="0">
                  <a:blip r:embed="rId5"/>
                  <a:stretch>
                    <a:fillRect l="-12329" r="-8219" b="-82759"/>
                  </a:stretch>
                </a:blipFill>
              </p:spPr>
              <p:txBody>
                <a:bodyPr/>
                <a:lstStyle/>
                <a:p>
                  <a:r>
                    <a:rPr lang="en-US">
                      <a:noFill/>
                    </a:rPr>
                    <a:t> </a:t>
                  </a:r>
                </a:p>
              </p:txBody>
            </p:sp>
          </mc:Fallback>
        </mc:AlternateContent>
        <p:grpSp>
          <p:nvGrpSpPr>
            <p:cNvPr id="23" name="Group 22"/>
            <p:cNvGrpSpPr/>
            <p:nvPr/>
          </p:nvGrpSpPr>
          <p:grpSpPr>
            <a:xfrm>
              <a:off x="1722506" y="2599852"/>
              <a:ext cx="2553320" cy="1179095"/>
              <a:chOff x="3312867" y="1299411"/>
              <a:chExt cx="3960251" cy="1828800"/>
            </a:xfrm>
          </p:grpSpPr>
          <p:sp>
            <p:nvSpPr>
              <p:cNvPr id="54" name="Oval 5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p:cNvCxnSpPr>
                <a:stCxn id="22" idx="6"/>
                <a:endCxn id="32" idx="2"/>
              </p:cNvCxnSpPr>
              <p:nvPr/>
            </p:nvCxnSpPr>
            <p:spPr>
              <a:xfrm flipV="1">
                <a:off x="5141667" y="1745005"/>
                <a:ext cx="2131451" cy="46880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24" name="Straight Arrow Connector 23"/>
            <p:cNvCxnSpPr>
              <a:stCxn id="22" idx="6"/>
              <a:endCxn id="29" idx="2"/>
            </p:cNvCxnSpPr>
            <p:nvPr/>
          </p:nvCxnSpPr>
          <p:spPr>
            <a:xfrm>
              <a:off x="2901601" y="3189400"/>
              <a:ext cx="1397526" cy="243224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1985387" y="3014688"/>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1985387" y="3014688"/>
                  <a:ext cx="695861" cy="276999"/>
                </a:xfrm>
                <a:prstGeom prst="rect">
                  <a:avLst/>
                </a:prstGeom>
                <a:blipFill rotWithShape="0">
                  <a:blip r:embed="rId6"/>
                  <a:stretch>
                    <a:fillRect b="-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755677" y="5032098"/>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1755677" y="5032098"/>
                  <a:ext cx="1134018" cy="276999"/>
                </a:xfrm>
                <a:prstGeom prst="rect">
                  <a:avLst/>
                </a:prstGeom>
                <a:blipFill rotWithShape="0">
                  <a:blip r:embed="rId7"/>
                  <a:stretch>
                    <a:fillRect b="-79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9698876" y="3963571"/>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9698876" y="3963571"/>
                  <a:ext cx="686092" cy="280333"/>
                </a:xfrm>
                <a:prstGeom prst="rect">
                  <a:avLst/>
                </a:prstGeom>
                <a:blipFill rotWithShape="0">
                  <a:blip r:embed="rId8"/>
                  <a:stretch>
                    <a:fillRect b="-60000"/>
                  </a:stretch>
                </a:blipFill>
              </p:spPr>
              <p:txBody>
                <a:bodyPr/>
                <a:lstStyle/>
                <a:p>
                  <a:r>
                    <a:rPr lang="en-US">
                      <a:noFill/>
                    </a:rPr>
                    <a:t> </a:t>
                  </a:r>
                </a:p>
              </p:txBody>
            </p:sp>
          </mc:Fallback>
        </mc:AlternateContent>
        <p:grpSp>
          <p:nvGrpSpPr>
            <p:cNvPr id="28" name="Group 27"/>
            <p:cNvGrpSpPr/>
            <p:nvPr/>
          </p:nvGrpSpPr>
          <p:grpSpPr>
            <a:xfrm>
              <a:off x="4275826" y="2297595"/>
              <a:ext cx="1179095" cy="1179095"/>
              <a:chOff x="4299129" y="2129588"/>
              <a:chExt cx="1179095" cy="1179095"/>
            </a:xfrm>
          </p:grpSpPr>
          <p:sp>
            <p:nvSpPr>
              <p:cNvPr id="52" name="Oval 51"/>
              <p:cNvSpPr>
                <a:spLocks noChangeAspect="1"/>
              </p:cNvSpPr>
              <p:nvPr/>
            </p:nvSpPr>
            <p:spPr>
              <a:xfrm>
                <a:off x="4299129" y="21295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9"/>
                    <a:stretch>
                      <a:fillRect b="-15556"/>
                    </a:stretch>
                  </a:blipFill>
                </p:spPr>
                <p:txBody>
                  <a:bodyPr/>
                  <a:lstStyle/>
                  <a:p>
                    <a:r>
                      <a:rPr lang="en-US">
                        <a:noFill/>
                      </a:rPr>
                      <a:t> </a:t>
                    </a:r>
                  </a:p>
                </p:txBody>
              </p:sp>
            </mc:Fallback>
          </mc:AlternateContent>
        </p:grpSp>
        <p:grpSp>
          <p:nvGrpSpPr>
            <p:cNvPr id="29" name="Group 28"/>
            <p:cNvGrpSpPr/>
            <p:nvPr/>
          </p:nvGrpSpPr>
          <p:grpSpPr>
            <a:xfrm>
              <a:off x="4299127" y="5032098"/>
              <a:ext cx="1179095" cy="1179095"/>
              <a:chOff x="4299129" y="4110788"/>
              <a:chExt cx="1179095" cy="1179095"/>
            </a:xfrm>
          </p:grpSpPr>
          <p:sp>
            <p:nvSpPr>
              <p:cNvPr id="50" name="Oval 49"/>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13</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0"/>
                    <a:stretch>
                      <a:fillRect b="-15217"/>
                    </a:stretch>
                  </a:blipFill>
                </p:spPr>
                <p:txBody>
                  <a:bodyPr/>
                  <a:lstStyle/>
                  <a:p>
                    <a:r>
                      <a:rPr lang="en-US">
                        <a:noFill/>
                      </a:rPr>
                      <a:t> </a:t>
                    </a:r>
                  </a:p>
                </p:txBody>
              </p:sp>
            </mc:Fallback>
          </mc:AlternateContent>
        </p:grpSp>
        <p:grpSp>
          <p:nvGrpSpPr>
            <p:cNvPr id="30" name="Group 29"/>
            <p:cNvGrpSpPr/>
            <p:nvPr/>
          </p:nvGrpSpPr>
          <p:grpSpPr>
            <a:xfrm>
              <a:off x="1743769" y="4581051"/>
              <a:ext cx="2555358" cy="1179095"/>
              <a:chOff x="3439720" y="1249823"/>
              <a:chExt cx="3963412" cy="1828800"/>
            </a:xfrm>
          </p:grpSpPr>
          <p:sp>
            <p:nvSpPr>
              <p:cNvPr id="48" name="Oval 4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a:endCxn id="29" idx="2"/>
              </p:cNvCxnSpPr>
              <p:nvPr/>
            </p:nvCxnSpPr>
            <p:spPr>
              <a:xfrm>
                <a:off x="5268520" y="2164224"/>
                <a:ext cx="2134612" cy="67932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054847" y="2794083"/>
              <a:ext cx="1365318" cy="134857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6854487" y="4142659"/>
              <a:ext cx="2565678" cy="2041860"/>
              <a:chOff x="6854487" y="3672396"/>
              <a:chExt cx="2565678" cy="2041860"/>
            </a:xfrm>
          </p:grpSpPr>
          <p:grpSp>
            <p:nvGrpSpPr>
              <p:cNvPr id="44" name="Group 43"/>
              <p:cNvGrpSpPr/>
              <p:nvPr/>
            </p:nvGrpSpPr>
            <p:grpSpPr>
              <a:xfrm>
                <a:off x="6854487" y="3672396"/>
                <a:ext cx="2565678" cy="2041860"/>
                <a:chOff x="3312867" y="548811"/>
                <a:chExt cx="3979419" cy="3166965"/>
              </a:xfrm>
            </p:grpSpPr>
            <p:sp>
              <p:nvSpPr>
                <p:cNvPr id="46" name="Oval 45"/>
                <p:cNvSpPr>
                  <a:spLocks noChangeAspect="1"/>
                </p:cNvSpPr>
                <p:nvPr/>
              </p:nvSpPr>
              <p:spPr>
                <a:xfrm>
                  <a:off x="3312867" y="1886976"/>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flipV="1">
                  <a:off x="5141667" y="548811"/>
                  <a:ext cx="2150619" cy="22525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p:cNvSpPr txBox="1"/>
                  <p:nvPr/>
                </p:nvSpPr>
                <p:spPr>
                  <a:xfrm>
                    <a:off x="7125493" y="4971822"/>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3</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971822"/>
                    <a:ext cx="695861" cy="276999"/>
                  </a:xfrm>
                  <a:prstGeom prst="rect">
                    <a:avLst/>
                  </a:prstGeom>
                  <a:blipFill rotWithShape="0">
                    <a:blip r:embed="rId11"/>
                    <a:stretch>
                      <a:fillRect b="-15556"/>
                    </a:stretch>
                  </a:blipFill>
                </p:spPr>
                <p:txBody>
                  <a:bodyPr/>
                  <a:lstStyle/>
                  <a:p>
                    <a:r>
                      <a:rPr lang="en-US">
                        <a:noFill/>
                      </a:rPr>
                      <a:t> </a:t>
                    </a:r>
                  </a:p>
                </p:txBody>
              </p:sp>
            </mc:Fallback>
          </mc:AlternateContent>
        </p:grpSp>
        <p:sp>
          <p:nvSpPr>
            <p:cNvPr id="33" name="Oval 32"/>
            <p:cNvSpPr>
              <a:spLocks noChangeAspect="1"/>
            </p:cNvSpPr>
            <p:nvPr/>
          </p:nvSpPr>
          <p:spPr>
            <a:xfrm>
              <a:off x="9420165" y="355311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5995029" y="3963571"/>
              <a:ext cx="683714"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grpSp>
          <p:nvGrpSpPr>
            <p:cNvPr id="35" name="Group 34"/>
            <p:cNvGrpSpPr/>
            <p:nvPr/>
          </p:nvGrpSpPr>
          <p:grpSpPr>
            <a:xfrm>
              <a:off x="4220313" y="3618593"/>
              <a:ext cx="1179095" cy="1179095"/>
              <a:chOff x="4299129" y="4110788"/>
              <a:chExt cx="1179095" cy="1179095"/>
            </a:xfrm>
          </p:grpSpPr>
          <p:sp>
            <p:nvSpPr>
              <p:cNvPr id="42" name="Oval 41"/>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12</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2"/>
                    <a:stretch>
                      <a:fillRect b="-15217"/>
                    </a:stretch>
                  </a:blipFill>
                </p:spPr>
                <p:txBody>
                  <a:bodyPr/>
                  <a:lstStyle/>
                  <a:p>
                    <a:r>
                      <a:rPr lang="en-US">
                        <a:noFill/>
                      </a:rPr>
                      <a:t> </a:t>
                    </a:r>
                  </a:p>
                </p:txBody>
              </p:sp>
            </mc:Fallback>
          </mc:AlternateContent>
        </p:grpSp>
        <p:cxnSp>
          <p:nvCxnSpPr>
            <p:cNvPr id="36" name="Straight Arrow Connector 35"/>
            <p:cNvCxnSpPr>
              <a:stCxn id="22" idx="6"/>
            </p:cNvCxnSpPr>
            <p:nvPr/>
          </p:nvCxnSpPr>
          <p:spPr>
            <a:xfrm>
              <a:off x="2901601" y="3189400"/>
              <a:ext cx="1318712" cy="101874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49" idx="3"/>
            </p:cNvCxnSpPr>
            <p:nvPr/>
          </p:nvCxnSpPr>
          <p:spPr>
            <a:xfrm flipV="1">
              <a:off x="2889695" y="4208141"/>
              <a:ext cx="1330618" cy="96245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38" name="Group 37"/>
            <p:cNvGrpSpPr/>
            <p:nvPr/>
          </p:nvGrpSpPr>
          <p:grpSpPr>
            <a:xfrm>
              <a:off x="6820239" y="3592017"/>
              <a:ext cx="1179095" cy="1179095"/>
              <a:chOff x="4299129" y="4110788"/>
              <a:chExt cx="1179095" cy="1179095"/>
            </a:xfrm>
          </p:grpSpPr>
          <p:sp>
            <p:nvSpPr>
              <p:cNvPr id="40" name="Oval 39"/>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2</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3"/>
                    <a:stretch>
                      <a:fillRect b="-15556"/>
                    </a:stretch>
                  </a:blipFill>
                </p:spPr>
                <p:txBody>
                  <a:bodyPr/>
                  <a:lstStyle/>
                  <a:p>
                    <a:r>
                      <a:rPr lang="en-US">
                        <a:noFill/>
                      </a:rPr>
                      <a:t> </a:t>
                    </a:r>
                  </a:p>
                </p:txBody>
              </p:sp>
            </mc:Fallback>
          </mc:AlternateContent>
        </p:grpSp>
        <p:cxnSp>
          <p:nvCxnSpPr>
            <p:cNvPr id="39" name="Straight Arrow Connector 38"/>
            <p:cNvCxnSpPr/>
            <p:nvPr/>
          </p:nvCxnSpPr>
          <p:spPr>
            <a:xfrm flipV="1">
              <a:off x="7999334" y="4142659"/>
              <a:ext cx="1420831" cy="3890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62" name="TextBox 61">
            <a:extLst>
              <a:ext uri="{FF2B5EF4-FFF2-40B4-BE49-F238E27FC236}">
                <a16:creationId xmlns:a16="http://schemas.microsoft.com/office/drawing/2014/main" xmlns="" id="{FCB68761-105B-4F27-B1FD-AD7E794623A7}"/>
              </a:ext>
            </a:extLst>
          </p:cNvPr>
          <p:cNvSpPr txBox="1"/>
          <p:nvPr/>
        </p:nvSpPr>
        <p:spPr>
          <a:xfrm>
            <a:off x="4879630" y="2733099"/>
            <a:ext cx="2551276" cy="369332"/>
          </a:xfrm>
          <a:prstGeom prst="rect">
            <a:avLst/>
          </a:prstGeom>
          <a:noFill/>
        </p:spPr>
        <p:txBody>
          <a:bodyPr wrap="none" rtlCol="0">
            <a:spAutoFit/>
          </a:bodyPr>
          <a:lstStyle/>
          <a:p>
            <a:r>
              <a:rPr lang="en-US" dirty="0"/>
              <a:t>Fully Connected Network</a:t>
            </a:r>
          </a:p>
        </p:txBody>
      </p:sp>
      <p:sp>
        <p:nvSpPr>
          <p:cNvPr id="63" name="Title 1">
            <a:extLst>
              <a:ext uri="{FF2B5EF4-FFF2-40B4-BE49-F238E27FC236}">
                <a16:creationId xmlns:a16="http://schemas.microsoft.com/office/drawing/2014/main" xmlns="" id="{357EBA9E-BC50-4D94-876F-418AA8E05A3C}"/>
              </a:ext>
            </a:extLst>
          </p:cNvPr>
          <p:cNvSpPr>
            <a:spLocks noGrp="1"/>
          </p:cNvSpPr>
          <p:nvPr>
            <p:ph type="title"/>
          </p:nvPr>
        </p:nvSpPr>
        <p:spPr>
          <a:xfrm>
            <a:off x="349250" y="215900"/>
            <a:ext cx="11493500" cy="768350"/>
          </a:xfrm>
        </p:spPr>
        <p:txBody>
          <a:bodyPr/>
          <a:lstStyle/>
          <a:p>
            <a:r>
              <a:rPr lang="en-US" dirty="0"/>
              <a:t>Quick Review (Network Architectures)</a:t>
            </a:r>
          </a:p>
        </p:txBody>
      </p:sp>
    </p:spTree>
    <p:extLst>
      <p:ext uri="{BB962C8B-B14F-4D97-AF65-F5344CB8AC3E}">
        <p14:creationId xmlns:p14="http://schemas.microsoft.com/office/powerpoint/2010/main" val="190931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000"/>
                                        <p:tgtEl>
                                          <p:spTgt spid="60"/>
                                        </p:tgtEl>
                                      </p:cBhvr>
                                    </p:animEffect>
                                    <p:set>
                                      <p:cBhvr>
                                        <p:cTn id="7" dur="1" fill="hold">
                                          <p:stCondLst>
                                            <p:cond delay="1999"/>
                                          </p:stCondLst>
                                        </p:cTn>
                                        <p:tgtEl>
                                          <p:spTgt spid="6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3"/>
                                        </p:tgtEl>
                                      </p:cBhvr>
                                    </p:animEffect>
                                    <p:set>
                                      <p:cBhvr>
                                        <p:cTn id="10" dur="1" fill="hold">
                                          <p:stCondLst>
                                            <p:cond delay="199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10"/>
                                        </p:tgtEl>
                                      </p:cBhvr>
                                    </p:animEffect>
                                    <p:set>
                                      <p:cBhvr>
                                        <p:cTn id="13" dur="1" fill="hold">
                                          <p:stCondLst>
                                            <p:cond delay="1999"/>
                                          </p:stCondLst>
                                        </p:cTn>
                                        <p:tgtEl>
                                          <p:spTgt spid="10"/>
                                        </p:tgtEl>
                                        <p:attrNameLst>
                                          <p:attrName>style.visibility</p:attrName>
                                        </p:attrNameLst>
                                      </p:cBhvr>
                                      <p:to>
                                        <p:strVal val="hidden"/>
                                      </p:to>
                                    </p:set>
                                  </p:childTnLst>
                                </p:cTn>
                              </p:par>
                              <p:par>
                                <p:cTn id="14" presetID="6" presetClass="emph" presetSubtype="0" fill="hold" grpId="0" nodeType="withEffect">
                                  <p:stCondLst>
                                    <p:cond delay="0"/>
                                  </p:stCondLst>
                                  <p:childTnLst>
                                    <p:animScale>
                                      <p:cBhvr>
                                        <p:cTn id="15" dur="2000" fill="hold"/>
                                        <p:tgtEl>
                                          <p:spTgt spid="9"/>
                                        </p:tgtEl>
                                      </p:cBhvr>
                                      <p:by x="150000" y="150000"/>
                                    </p:animScale>
                                  </p:childTnLst>
                                </p:cTn>
                              </p:par>
                              <p:par>
                                <p:cTn id="16" presetID="10" presetClass="entr" presetSubtype="0" fill="hold" nodeType="withEffect">
                                  <p:stCondLst>
                                    <p:cond delay="200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40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2000"/>
                                        <p:tgtEl>
                                          <p:spTgt spid="61"/>
                                        </p:tgtEl>
                                      </p:cBhvr>
                                    </p:animEffect>
                                  </p:childTnLst>
                                </p:cTn>
                              </p:par>
                              <p:par>
                                <p:cTn id="22" presetID="64" presetClass="path" presetSubtype="0" accel="50000" decel="50000" fill="hold" nodeType="withEffect">
                                  <p:stCondLst>
                                    <p:cond delay="0"/>
                                  </p:stCondLst>
                                  <p:childTnLst>
                                    <p:animMotion origin="layout" path="M 0 0 L 0 -0.25 E" pathEditMode="relative" ptsTypes="">
                                      <p:cBhvr>
                                        <p:cTn id="23" dur="2000" fill="hold"/>
                                        <p:tgtEl>
                                          <p:spTgt spid="60"/>
                                        </p:tgtEl>
                                        <p:attrNameLst>
                                          <p:attrName>ppt_x</p:attrName>
                                          <p:attrName>ppt_y</p:attrName>
                                        </p:attrNameLst>
                                      </p:cBhvr>
                                    </p:animMotion>
                                  </p:childTnLst>
                                </p:cTn>
                              </p:par>
                              <p:par>
                                <p:cTn id="24" presetID="64" presetClass="path" presetSubtype="0" accel="50000" decel="50000" fill="hold" nodeType="withEffect">
                                  <p:stCondLst>
                                    <p:cond delay="0"/>
                                  </p:stCondLst>
                                  <p:childTnLst>
                                    <p:animMotion origin="layout" path="M 0 0 L 0 -0.25 E" pathEditMode="relative" ptsTypes="">
                                      <p:cBhvr>
                                        <p:cTn id="25" dur="2000" fill="hold"/>
                                        <p:tgtEl>
                                          <p:spTgt spid="3"/>
                                        </p:tgtEl>
                                        <p:attrNameLst>
                                          <p:attrName>ppt_x</p:attrName>
                                          <p:attrName>ppt_y</p:attrName>
                                        </p:attrNameLst>
                                      </p:cBhvr>
                                    </p:animMotion>
                                  </p:childTnLst>
                                </p:cTn>
                              </p:par>
                              <p:par>
                                <p:cTn id="26" presetID="64" presetClass="path" presetSubtype="0" accel="50000" decel="50000" fill="hold" grpId="1" nodeType="withEffect">
                                  <p:stCondLst>
                                    <p:cond delay="0"/>
                                  </p:stCondLst>
                                  <p:childTnLst>
                                    <p:animMotion origin="layout" path="M 0 0 L 0 -0.25 E" pathEditMode="relative" ptsTypes="">
                                      <p:cBhvr>
                                        <p:cTn id="27" dur="2000" fill="hold"/>
                                        <p:tgtEl>
                                          <p:spTgt spid="10"/>
                                        </p:tgtEl>
                                        <p:attrNameLst>
                                          <p:attrName>ppt_x</p:attrName>
                                          <p:attrName>ppt_y</p:attrName>
                                        </p:attrNameLst>
                                      </p:cBhvr>
                                    </p:animMotion>
                                  </p:childTnLst>
                                </p:cTn>
                              </p:par>
                              <p:par>
                                <p:cTn id="28" presetID="64" presetClass="path" presetSubtype="0" accel="50000" decel="50000" fill="hold" grpId="1" nodeType="withEffect">
                                  <p:stCondLst>
                                    <p:cond delay="0"/>
                                  </p:stCondLst>
                                  <p:childTnLst>
                                    <p:animMotion origin="layout" path="M 0 0 L 0 -0.25 E" pathEditMode="relative" ptsTypes="">
                                      <p:cBhvr>
                                        <p:cTn id="29" dur="2000" fill="hold"/>
                                        <p:tgtEl>
                                          <p:spTgt spid="9"/>
                                        </p:tgtEl>
                                        <p:attrNameLst>
                                          <p:attrName>ppt_x</p:attrName>
                                          <p:attrName>ppt_y</p:attrName>
                                        </p:attrNameLst>
                                      </p:cBhvr>
                                    </p:animMotion>
                                  </p:childTnLst>
                                </p:cTn>
                              </p:par>
                              <p:par>
                                <p:cTn id="30" presetID="10" presetClass="entr" presetSubtype="0" fill="hold" grpId="0" nodeType="withEffect">
                                  <p:stCondLst>
                                    <p:cond delay="100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4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 grpId="0" animBg="1"/>
      <p:bldP spid="9" grpId="1" animBg="1"/>
      <p:bldP spid="6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F91309CA-905F-4FDC-9303-6DF0B528B19B}"/>
              </a:ext>
            </a:extLst>
          </p:cNvPr>
          <p:cNvGrpSpPr/>
          <p:nvPr/>
        </p:nvGrpSpPr>
        <p:grpSpPr>
          <a:xfrm>
            <a:off x="3514838" y="2731684"/>
            <a:ext cx="1493115" cy="1371600"/>
            <a:chOff x="3514838" y="1207040"/>
            <a:chExt cx="1493115" cy="1371600"/>
          </a:xfrm>
        </p:grpSpPr>
        <p:pic>
          <p:nvPicPr>
            <p:cNvPr id="6" name="Picture 5"/>
            <p:cNvPicPr>
              <a:picLocks noChangeAspect="1"/>
            </p:cNvPicPr>
            <p:nvPr/>
          </p:nvPicPr>
          <p:blipFill rotWithShape="1">
            <a:blip r:embed="rId2"/>
            <a:srcRect l="-43" r="32396"/>
            <a:stretch/>
          </p:blipFill>
          <p:spPr>
            <a:xfrm>
              <a:off x="3514838" y="1207040"/>
              <a:ext cx="940080" cy="1000512"/>
            </a:xfrm>
            <a:prstGeom prst="rect">
              <a:avLst/>
            </a:prstGeom>
          </p:spPr>
        </p:pic>
        <p:pic>
          <p:nvPicPr>
            <p:cNvPr id="7" name="Picture 6"/>
            <p:cNvPicPr>
              <a:picLocks noChangeAspect="1"/>
            </p:cNvPicPr>
            <p:nvPr/>
          </p:nvPicPr>
          <p:blipFill>
            <a:blip r:embed="rId3"/>
            <a:stretch>
              <a:fillRect/>
            </a:stretch>
          </p:blipFill>
          <p:spPr>
            <a:xfrm>
              <a:off x="3764923" y="1329855"/>
              <a:ext cx="945107" cy="999648"/>
            </a:xfrm>
            <a:prstGeom prst="rect">
              <a:avLst/>
            </a:prstGeom>
          </p:spPr>
        </p:pic>
        <p:pic>
          <p:nvPicPr>
            <p:cNvPr id="8" name="Picture 7"/>
            <p:cNvPicPr>
              <a:picLocks/>
            </p:cNvPicPr>
            <p:nvPr/>
          </p:nvPicPr>
          <p:blipFill>
            <a:blip r:embed="rId4"/>
            <a:stretch>
              <a:fillRect/>
            </a:stretch>
          </p:blipFill>
          <p:spPr>
            <a:xfrm>
              <a:off x="4067873" y="1578992"/>
              <a:ext cx="940080" cy="999648"/>
            </a:xfrm>
            <a:prstGeom prst="rect">
              <a:avLst/>
            </a:prstGeom>
          </p:spPr>
        </p:pic>
      </p:grpSp>
      <p:sp>
        <p:nvSpPr>
          <p:cNvPr id="10" name="TextBox 9"/>
          <p:cNvSpPr txBox="1"/>
          <p:nvPr/>
        </p:nvSpPr>
        <p:spPr>
          <a:xfrm>
            <a:off x="7081682" y="3155755"/>
            <a:ext cx="953044" cy="175550"/>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9" name="Rectangle 8"/>
          <p:cNvSpPr/>
          <p:nvPr/>
        </p:nvSpPr>
        <p:spPr>
          <a:xfrm>
            <a:off x="5770953" y="2921152"/>
            <a:ext cx="705841" cy="7557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lumMod val="75000"/>
                    <a:lumOff val="25000"/>
                  </a:schemeClr>
                </a:solidFill>
              </a:rPr>
              <a:t>Neural Network</a:t>
            </a:r>
          </a:p>
        </p:txBody>
      </p:sp>
      <p:grpSp>
        <p:nvGrpSpPr>
          <p:cNvPr id="60" name="Group 59">
            <a:extLst>
              <a:ext uri="{FF2B5EF4-FFF2-40B4-BE49-F238E27FC236}">
                <a16:creationId xmlns:a16="http://schemas.microsoft.com/office/drawing/2014/main" xmlns="" id="{AE1578D3-48A5-4A46-9812-2A9B50204F91}"/>
              </a:ext>
            </a:extLst>
          </p:cNvPr>
          <p:cNvGrpSpPr/>
          <p:nvPr/>
        </p:nvGrpSpPr>
        <p:grpSpPr>
          <a:xfrm>
            <a:off x="5290805" y="3200826"/>
            <a:ext cx="1666137" cy="159391"/>
            <a:chOff x="5290805" y="1676182"/>
            <a:chExt cx="1666137" cy="159391"/>
          </a:xfrm>
        </p:grpSpPr>
        <p:sp>
          <p:nvSpPr>
            <p:cNvPr id="11" name="Right Arrow 10"/>
            <p:cNvSpPr/>
            <p:nvPr/>
          </p:nvSpPr>
          <p:spPr>
            <a:xfrm>
              <a:off x="5290805" y="1713190"/>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6653156" y="1676182"/>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xmlns="" id="{C0419D94-EF3F-4431-8129-C566F77C0D97}"/>
              </a:ext>
            </a:extLst>
          </p:cNvPr>
          <p:cNvGrpSpPr/>
          <p:nvPr/>
        </p:nvGrpSpPr>
        <p:grpSpPr>
          <a:xfrm>
            <a:off x="3446654" y="2352709"/>
            <a:ext cx="5385596" cy="1049027"/>
            <a:chOff x="3446654" y="2352709"/>
            <a:chExt cx="5385596" cy="1049027"/>
          </a:xfrm>
        </p:grpSpPr>
        <p:cxnSp>
          <p:nvCxnSpPr>
            <p:cNvPr id="13" name="Straight Connector 12"/>
            <p:cNvCxnSpPr>
              <a:cxnSpLocks/>
            </p:cNvCxnSpPr>
            <p:nvPr/>
          </p:nvCxnSpPr>
          <p:spPr>
            <a:xfrm flipH="1">
              <a:off x="3446654" y="2357849"/>
              <a:ext cx="2035313" cy="104388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xmlns="" id="{439D2605-A4EA-4AF8-A44F-1C6E035B0B26}"/>
                </a:ext>
              </a:extLst>
            </p:cNvPr>
            <p:cNvCxnSpPr>
              <a:cxnSpLocks/>
            </p:cNvCxnSpPr>
            <p:nvPr/>
          </p:nvCxnSpPr>
          <p:spPr>
            <a:xfrm>
              <a:off x="6796937" y="2352709"/>
              <a:ext cx="2035313" cy="1043887"/>
            </a:xfrm>
            <a:prstGeom prst="line">
              <a:avLst/>
            </a:prstGeom>
          </p:spPr>
          <p:style>
            <a:lnRef idx="2">
              <a:schemeClr val="accent1"/>
            </a:lnRef>
            <a:fillRef idx="0">
              <a:schemeClr val="accent1"/>
            </a:fillRef>
            <a:effectRef idx="1">
              <a:schemeClr val="accent1"/>
            </a:effectRef>
            <a:fontRef idx="minor">
              <a:schemeClr val="tx1"/>
            </a:fontRef>
          </p:style>
        </p:cxnSp>
      </p:grpSp>
      <p:sp>
        <p:nvSpPr>
          <p:cNvPr id="4" name="Slide Number Placeholder 3"/>
          <p:cNvSpPr>
            <a:spLocks noGrp="1"/>
          </p:cNvSpPr>
          <p:nvPr>
            <p:ph type="sldNum" sz="quarter" idx="12"/>
          </p:nvPr>
        </p:nvSpPr>
        <p:spPr>
          <a:xfrm>
            <a:off x="8570258" y="6331054"/>
            <a:ext cx="2844800" cy="365125"/>
          </a:xfrm>
        </p:spPr>
        <p:txBody>
          <a:bodyPr/>
          <a:lstStyle/>
          <a:p>
            <a:fld id="{81B7CCDB-6D39-0547-B7B3-C80E39D6513A}" type="slidenum">
              <a:rPr lang="en-US" smtClean="0"/>
              <a:pPr/>
              <a:t>12</a:t>
            </a:fld>
            <a:endParaRPr lang="en-US" dirty="0"/>
          </a:p>
        </p:txBody>
      </p:sp>
      <p:sp>
        <p:nvSpPr>
          <p:cNvPr id="62" name="TextBox 61">
            <a:extLst>
              <a:ext uri="{FF2B5EF4-FFF2-40B4-BE49-F238E27FC236}">
                <a16:creationId xmlns:a16="http://schemas.microsoft.com/office/drawing/2014/main" xmlns="" id="{FCB68761-105B-4F27-B1FD-AD7E794623A7}"/>
              </a:ext>
            </a:extLst>
          </p:cNvPr>
          <p:cNvSpPr txBox="1"/>
          <p:nvPr/>
        </p:nvSpPr>
        <p:spPr>
          <a:xfrm>
            <a:off x="4879630" y="2733099"/>
            <a:ext cx="1834605" cy="369332"/>
          </a:xfrm>
          <a:prstGeom prst="rect">
            <a:avLst/>
          </a:prstGeom>
          <a:noFill/>
        </p:spPr>
        <p:txBody>
          <a:bodyPr wrap="none" rtlCol="0">
            <a:spAutoFit/>
          </a:bodyPr>
          <a:lstStyle/>
          <a:p>
            <a:r>
              <a:rPr lang="en-US" dirty="0"/>
              <a:t>Convolutional NN</a:t>
            </a:r>
          </a:p>
        </p:txBody>
      </p:sp>
      <p:sp>
        <p:nvSpPr>
          <p:cNvPr id="63" name="Title 1">
            <a:extLst>
              <a:ext uri="{FF2B5EF4-FFF2-40B4-BE49-F238E27FC236}">
                <a16:creationId xmlns:a16="http://schemas.microsoft.com/office/drawing/2014/main" xmlns="" id="{357EBA9E-BC50-4D94-876F-418AA8E05A3C}"/>
              </a:ext>
            </a:extLst>
          </p:cNvPr>
          <p:cNvSpPr>
            <a:spLocks noGrp="1"/>
          </p:cNvSpPr>
          <p:nvPr>
            <p:ph type="title"/>
          </p:nvPr>
        </p:nvSpPr>
        <p:spPr>
          <a:xfrm>
            <a:off x="349250" y="215900"/>
            <a:ext cx="11493500" cy="768350"/>
          </a:xfrm>
        </p:spPr>
        <p:txBody>
          <a:bodyPr/>
          <a:lstStyle/>
          <a:p>
            <a:r>
              <a:rPr lang="en-US" dirty="0"/>
              <a:t>Quick Review (Network Architectures)</a:t>
            </a:r>
          </a:p>
        </p:txBody>
      </p:sp>
      <p:pic>
        <p:nvPicPr>
          <p:cNvPr id="64" name="Picture 63">
            <a:extLst>
              <a:ext uri="{FF2B5EF4-FFF2-40B4-BE49-F238E27FC236}">
                <a16:creationId xmlns:a16="http://schemas.microsoft.com/office/drawing/2014/main" xmlns="" id="{68F5313C-4758-43A7-AD9A-7E727FEA6412}"/>
              </a:ext>
            </a:extLst>
          </p:cNvPr>
          <p:cNvPicPr>
            <a:picLocks noChangeAspect="1"/>
          </p:cNvPicPr>
          <p:nvPr/>
        </p:nvPicPr>
        <p:blipFill>
          <a:blip r:embed="rId5"/>
          <a:stretch>
            <a:fillRect/>
          </a:stretch>
        </p:blipFill>
        <p:spPr>
          <a:xfrm>
            <a:off x="2364260" y="3474854"/>
            <a:ext cx="7046258" cy="2856200"/>
          </a:xfrm>
          <a:prstGeom prst="rect">
            <a:avLst/>
          </a:prstGeom>
        </p:spPr>
      </p:pic>
    </p:spTree>
    <p:extLst>
      <p:ext uri="{BB962C8B-B14F-4D97-AF65-F5344CB8AC3E}">
        <p14:creationId xmlns:p14="http://schemas.microsoft.com/office/powerpoint/2010/main" val="4769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
                                        <p:tgtEl>
                                          <p:spTgt spid="60"/>
                                        </p:tgtEl>
                                      </p:cBhvr>
                                    </p:animEffect>
                                    <p:set>
                                      <p:cBhvr>
                                        <p:cTn id="7" dur="1" fill="hold">
                                          <p:stCondLst>
                                            <p:cond delay="9"/>
                                          </p:stCondLst>
                                        </p:cTn>
                                        <p:tgtEl>
                                          <p:spTgt spid="6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
                                        <p:tgtEl>
                                          <p:spTgt spid="3"/>
                                        </p:tgtEl>
                                      </p:cBhvr>
                                    </p:animEffect>
                                    <p:set>
                                      <p:cBhvr>
                                        <p:cTn id="10" dur="1" fill="hold">
                                          <p:stCondLst>
                                            <p:cond delay="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
                                        <p:tgtEl>
                                          <p:spTgt spid="10"/>
                                        </p:tgtEl>
                                      </p:cBhvr>
                                    </p:animEffect>
                                    <p:set>
                                      <p:cBhvr>
                                        <p:cTn id="13" dur="1" fill="hold">
                                          <p:stCondLst>
                                            <p:cond delay="9"/>
                                          </p:stCondLst>
                                        </p:cTn>
                                        <p:tgtEl>
                                          <p:spTgt spid="10"/>
                                        </p:tgtEl>
                                        <p:attrNameLst>
                                          <p:attrName>style.visibility</p:attrName>
                                        </p:attrNameLst>
                                      </p:cBhvr>
                                      <p:to>
                                        <p:strVal val="hidden"/>
                                      </p:to>
                                    </p:set>
                                  </p:childTnLst>
                                </p:cTn>
                              </p:par>
                              <p:par>
                                <p:cTn id="14" presetID="6" presetClass="emph" presetSubtype="0" fill="hold" grpId="0" nodeType="withEffect">
                                  <p:stCondLst>
                                    <p:cond delay="0"/>
                                  </p:stCondLst>
                                  <p:childTnLst>
                                    <p:animScale>
                                      <p:cBhvr>
                                        <p:cTn id="15" dur="10" fill="hold"/>
                                        <p:tgtEl>
                                          <p:spTgt spid="9"/>
                                        </p:tgtEl>
                                      </p:cBhvr>
                                      <p:by x="150000" y="150000"/>
                                    </p:animScale>
                                  </p:childTnLst>
                                </p:cTn>
                              </p:par>
                              <p:par>
                                <p:cTn id="16" presetID="10"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10"/>
                                        <p:tgtEl>
                                          <p:spTgt spid="61"/>
                                        </p:tgtEl>
                                      </p:cBhvr>
                                    </p:animEffect>
                                  </p:childTnLst>
                                </p:cTn>
                              </p:par>
                              <p:par>
                                <p:cTn id="19" presetID="64" presetClass="path" presetSubtype="0" accel="50000" decel="50000" fill="hold" nodeType="withEffect">
                                  <p:stCondLst>
                                    <p:cond delay="0"/>
                                  </p:stCondLst>
                                  <p:childTnLst>
                                    <p:animMotion origin="layout" path="M 0 0 L 0 -0.25 E" pathEditMode="relative" ptsTypes="">
                                      <p:cBhvr>
                                        <p:cTn id="20" dur="10" fill="hold"/>
                                        <p:tgtEl>
                                          <p:spTgt spid="60"/>
                                        </p:tgtEl>
                                        <p:attrNameLst>
                                          <p:attrName>ppt_x</p:attrName>
                                          <p:attrName>ppt_y</p:attrName>
                                        </p:attrNameLst>
                                      </p:cBhvr>
                                    </p:animMotion>
                                  </p:childTnLst>
                                </p:cTn>
                              </p:par>
                              <p:par>
                                <p:cTn id="21" presetID="64" presetClass="path" presetSubtype="0" accel="50000" decel="50000" fill="hold" nodeType="withEffect">
                                  <p:stCondLst>
                                    <p:cond delay="0"/>
                                  </p:stCondLst>
                                  <p:childTnLst>
                                    <p:animMotion origin="layout" path="M 0 0 L 0 -0.25 E" pathEditMode="relative" ptsTypes="">
                                      <p:cBhvr>
                                        <p:cTn id="22" dur="10" fill="hold"/>
                                        <p:tgtEl>
                                          <p:spTgt spid="3"/>
                                        </p:tgtEl>
                                        <p:attrNameLst>
                                          <p:attrName>ppt_x</p:attrName>
                                          <p:attrName>ppt_y</p:attrName>
                                        </p:attrNameLst>
                                      </p:cBhvr>
                                    </p:animMotion>
                                  </p:childTnLst>
                                </p:cTn>
                              </p:par>
                              <p:par>
                                <p:cTn id="23" presetID="64" presetClass="path" presetSubtype="0" accel="50000" decel="50000" fill="hold" grpId="1" nodeType="withEffect">
                                  <p:stCondLst>
                                    <p:cond delay="0"/>
                                  </p:stCondLst>
                                  <p:childTnLst>
                                    <p:animMotion origin="layout" path="M 0 0 L 0 -0.25 E" pathEditMode="relative" ptsTypes="">
                                      <p:cBhvr>
                                        <p:cTn id="24" dur="10" fill="hold"/>
                                        <p:tgtEl>
                                          <p:spTgt spid="10"/>
                                        </p:tgtEl>
                                        <p:attrNameLst>
                                          <p:attrName>ppt_x</p:attrName>
                                          <p:attrName>ppt_y</p:attrName>
                                        </p:attrNameLst>
                                      </p:cBhvr>
                                    </p:animMotion>
                                  </p:childTnLst>
                                </p:cTn>
                              </p:par>
                              <p:par>
                                <p:cTn id="25" presetID="64" presetClass="path" presetSubtype="0" accel="50000" decel="50000" fill="hold" grpId="1" nodeType="withEffect">
                                  <p:stCondLst>
                                    <p:cond delay="0"/>
                                  </p:stCondLst>
                                  <p:childTnLst>
                                    <p:animMotion origin="layout" path="M 0 0 L 0 -0.25 E" pathEditMode="relative" ptsTypes="">
                                      <p:cBhvr>
                                        <p:cTn id="26" dur="10" fill="hold"/>
                                        <p:tgtEl>
                                          <p:spTgt spid="9"/>
                                        </p:tgtEl>
                                        <p:attrNameLst>
                                          <p:attrName>ppt_x</p:attrName>
                                          <p:attrName>ppt_y</p:attrName>
                                        </p:attrNameLst>
                                      </p:cBhvr>
                                    </p:animMotion>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10"/>
                                        <p:tgtEl>
                                          <p:spTgt spid="62"/>
                                        </p:tgtEl>
                                      </p:cBhvr>
                                    </p:animEffect>
                                  </p:childTnLst>
                                </p:cTn>
                              </p:par>
                              <p:par>
                                <p:cTn id="30" presetID="10" presetClass="entr" presetSubtype="0"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1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 grpId="0" animBg="1"/>
      <p:bldP spid="9" grpId="1" animBg="1"/>
      <p:bldP spid="6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13</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7" name="Left Brace 6"/>
          <p:cNvSpPr/>
          <p:nvPr/>
        </p:nvSpPr>
        <p:spPr>
          <a:xfrm>
            <a:off x="2912714" y="2180282"/>
            <a:ext cx="1173892" cy="28667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Arrow 7"/>
          <p:cNvSpPr/>
          <p:nvPr/>
        </p:nvSpPr>
        <p:spPr>
          <a:xfrm>
            <a:off x="6313983" y="3150973"/>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591877" y="2774848"/>
            <a:ext cx="1430295" cy="16289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Tree>
    <p:extLst>
      <p:ext uri="{BB962C8B-B14F-4D97-AF65-F5344CB8AC3E}">
        <p14:creationId xmlns:p14="http://schemas.microsoft.com/office/powerpoint/2010/main" val="17219042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14</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8" name="Right Arrow 7"/>
          <p:cNvSpPr/>
          <p:nvPr/>
        </p:nvSpPr>
        <p:spPr>
          <a:xfrm>
            <a:off x="623818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81667" y="2706300"/>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12" name="Rectangle 11"/>
          <p:cNvSpPr/>
          <p:nvPr/>
        </p:nvSpPr>
        <p:spPr>
          <a:xfrm>
            <a:off x="3041272" y="2854411"/>
            <a:ext cx="1061172" cy="1235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3017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15</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8" name="Right Arrow 7"/>
          <p:cNvSpPr/>
          <p:nvPr/>
        </p:nvSpPr>
        <p:spPr>
          <a:xfrm>
            <a:off x="6575064"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81667" y="2706300"/>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12" name="Rectangle 11"/>
          <p:cNvSpPr/>
          <p:nvPr/>
        </p:nvSpPr>
        <p:spPr>
          <a:xfrm>
            <a:off x="3233092" y="2854410"/>
            <a:ext cx="1061172" cy="1235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50732254"/>
              </p:ext>
            </p:extLst>
          </p:nvPr>
        </p:nvGraphicFramePr>
        <p:xfrm>
          <a:off x="4718645" y="2110018"/>
          <a:ext cx="1601286" cy="2724460"/>
        </p:xfrm>
        <a:graphic>
          <a:graphicData uri="http://schemas.openxmlformats.org/drawingml/2006/table">
            <a:tbl>
              <a:tblPr firstRow="1" bandRow="1">
                <a:tableStyleId>{5C22544A-7EE6-4342-B048-85BDC9FD1C3A}</a:tableStyleId>
              </a:tblPr>
              <a:tblGrid>
                <a:gridCol w="800643"/>
                <a:gridCol w="800643"/>
              </a:tblGrid>
              <a:tr h="499420">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a:p>
                  </a:txBody>
                  <a:tcPr/>
                </a:tc>
              </a:tr>
              <a:tr h="370840">
                <a:tc>
                  <a:txBody>
                    <a:bodyPr/>
                    <a:lstStyle/>
                    <a:p>
                      <a:r>
                        <a:rPr lang="en-US" dirty="0" smtClean="0"/>
                        <a:t>Hue</a:t>
                      </a:r>
                      <a:endParaRPr lang="en-US" dirty="0"/>
                    </a:p>
                  </a:txBody>
                  <a:tcPr/>
                </a:tc>
                <a:tc>
                  <a:txBody>
                    <a:bodyPr/>
                    <a:lstStyle/>
                    <a:p>
                      <a:endParaRPr lang="en-US"/>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8542404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How</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16</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943752100"/>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gridCol w="800643"/>
              </a:tblGrid>
              <a:tr h="521146">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a:p>
                  </a:txBody>
                  <a:tcPr/>
                </a:tc>
              </a:tr>
              <a:tr h="370840">
                <a:tc>
                  <a:txBody>
                    <a:bodyPr/>
                    <a:lstStyle/>
                    <a:p>
                      <a:r>
                        <a:rPr lang="en-US" dirty="0" smtClean="0"/>
                        <a:t>Hue</a:t>
                      </a:r>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7" name="TextBox 6"/>
          <p:cNvSpPr txBox="1"/>
          <p:nvPr/>
        </p:nvSpPr>
        <p:spPr>
          <a:xfrm>
            <a:off x="2796613" y="1259464"/>
            <a:ext cx="7817846" cy="369332"/>
          </a:xfrm>
          <a:prstGeom prst="rect">
            <a:avLst/>
          </a:prstGeom>
          <a:noFill/>
        </p:spPr>
        <p:txBody>
          <a:bodyPr wrap="none" rtlCol="0">
            <a:spAutoFit/>
          </a:bodyPr>
          <a:lstStyle/>
          <a:p>
            <a:r>
              <a:rPr lang="en-US" dirty="0" smtClean="0"/>
              <a:t>Minimize the loss function and learn the representation and task at the same time</a:t>
            </a:r>
            <a:endParaRPr lang="en-US" dirty="0"/>
          </a:p>
        </p:txBody>
      </p:sp>
    </p:spTree>
    <p:extLst>
      <p:ext uri="{BB962C8B-B14F-4D97-AF65-F5344CB8AC3E}">
        <p14:creationId xmlns:p14="http://schemas.microsoft.com/office/powerpoint/2010/main" val="11038498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How</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74512" y="2311416"/>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706405" y="2813431"/>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7" name="TextBox 6"/>
          <p:cNvSpPr txBox="1"/>
          <p:nvPr/>
        </p:nvSpPr>
        <p:spPr>
          <a:xfrm>
            <a:off x="2796613" y="1259464"/>
            <a:ext cx="7817846" cy="369332"/>
          </a:xfrm>
          <a:prstGeom prst="rect">
            <a:avLst/>
          </a:prstGeom>
          <a:noFill/>
        </p:spPr>
        <p:txBody>
          <a:bodyPr wrap="none" rtlCol="0">
            <a:spAutoFit/>
          </a:bodyPr>
          <a:lstStyle/>
          <a:p>
            <a:r>
              <a:rPr lang="en-US" dirty="0" smtClean="0"/>
              <a:t>Minimize the loss function and learn the representation and task at the same time</a:t>
            </a:r>
            <a:endParaRPr lang="en-US" dirty="0"/>
          </a:p>
        </p:txBody>
      </p:sp>
    </p:spTree>
    <p:extLst>
      <p:ext uri="{BB962C8B-B14F-4D97-AF65-F5344CB8AC3E}">
        <p14:creationId xmlns:p14="http://schemas.microsoft.com/office/powerpoint/2010/main" val="1247424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How</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7" name="TextBox 6"/>
          <p:cNvSpPr txBox="1"/>
          <p:nvPr/>
        </p:nvSpPr>
        <p:spPr>
          <a:xfrm>
            <a:off x="2243192" y="1138943"/>
            <a:ext cx="8924687" cy="369332"/>
          </a:xfrm>
          <a:prstGeom prst="rect">
            <a:avLst/>
          </a:prstGeom>
          <a:noFill/>
        </p:spPr>
        <p:txBody>
          <a:bodyPr wrap="none" rtlCol="0">
            <a:spAutoFit/>
          </a:bodyPr>
          <a:lstStyle/>
          <a:p>
            <a:r>
              <a:rPr lang="en-US" dirty="0" smtClean="0"/>
              <a:t>Force it to learn the features we believe are relevant. Physics maybe an important factor here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275190028"/>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gridCol w="800643"/>
              </a:tblGrid>
              <a:tr h="521146">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a:p>
                  </a:txBody>
                  <a:tcPr/>
                </a:tc>
              </a:tr>
              <a:tr h="370840">
                <a:tc>
                  <a:txBody>
                    <a:bodyPr/>
                    <a:lstStyle/>
                    <a:p>
                      <a:r>
                        <a:rPr lang="en-US" dirty="0" smtClean="0"/>
                        <a:t>Hue</a:t>
                      </a:r>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643734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vs Unsupervised</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smtClean="0"/>
              <a:t>Enough information in </a:t>
            </a:r>
            <a:r>
              <a:rPr lang="en-US" smtClean="0"/>
              <a:t>the middle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945470121"/>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gridCol w="800643"/>
              </a:tblGrid>
              <a:tr h="521146">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dirty="0"/>
                    </a:p>
                  </a:txBody>
                  <a:tcPr/>
                </a:tc>
              </a:tr>
              <a:tr h="370840">
                <a:tc>
                  <a:txBody>
                    <a:bodyPr/>
                    <a:lstStyle/>
                    <a:p>
                      <a:r>
                        <a:rPr lang="en-US" dirty="0" smtClean="0"/>
                        <a:t>Hue</a:t>
                      </a:r>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5904893" y="1595901"/>
            <a:ext cx="1510350" cy="369332"/>
          </a:xfrm>
          <a:prstGeom prst="rect">
            <a:avLst/>
          </a:prstGeom>
          <a:noFill/>
        </p:spPr>
        <p:txBody>
          <a:bodyPr wrap="none" rtlCol="0">
            <a:spAutoFit/>
          </a:bodyPr>
          <a:lstStyle/>
          <a:p>
            <a:r>
              <a:rPr lang="en-US" smtClean="0"/>
              <a:t>Latent space z</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smtClean="0">
                <a:latin typeface="Cambria Math" charset="0"/>
                <a:ea typeface="Cambria Math" charset="0"/>
                <a:cs typeface="Cambria Math" charset="0"/>
              </a:rPr>
              <a:t>=f(X</a:t>
            </a:r>
            <a:r>
              <a:rPr lang="en-US" sz="2800" i="1" dirty="0" smtClean="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r>
              <a:rPr lang="en-US" sz="2800" i="1" dirty="0" smtClean="0">
                <a:latin typeface="Cambria Math" charset="0"/>
                <a:ea typeface="Cambria Math" charset="0"/>
                <a:cs typeface="Cambria Math" charset="0"/>
              </a:rPr>
              <a:t>’=g(z)</a:t>
            </a:r>
            <a:endParaRPr lang="en-US" i="1" dirty="0">
              <a:latin typeface="Cambria Math" charset="0"/>
              <a:ea typeface="Cambria Math" charset="0"/>
              <a:cs typeface="Cambria Math" charset="0"/>
            </a:endParaRPr>
          </a:p>
        </p:txBody>
      </p:sp>
      <p:sp>
        <p:nvSpPr>
          <p:cNvPr id="20" name="TextBox 19"/>
          <p:cNvSpPr txBox="1"/>
          <p:nvPr/>
        </p:nvSpPr>
        <p:spPr>
          <a:xfrm>
            <a:off x="2166550" y="5773410"/>
            <a:ext cx="4061176" cy="369332"/>
          </a:xfrm>
          <a:prstGeom prst="rect">
            <a:avLst/>
          </a:prstGeom>
          <a:noFill/>
        </p:spPr>
        <p:txBody>
          <a:bodyPr wrap="none" rtlCol="0">
            <a:spAutoFit/>
          </a:bodyPr>
          <a:lstStyle/>
          <a:p>
            <a:r>
              <a:rPr lang="en-US" dirty="0" smtClean="0"/>
              <a:t>Learn both f(x) and g(z) by comparing </a:t>
            </a:r>
            <a:r>
              <a:rPr lang="en-US" dirty="0" err="1" smtClean="0"/>
              <a:t>x,x</a:t>
            </a:r>
            <a:r>
              <a:rPr lang="en-US" dirty="0" smtClean="0"/>
              <a:t>’</a:t>
            </a:r>
            <a:endParaRPr lang="en-US" dirty="0"/>
          </a:p>
        </p:txBody>
      </p:sp>
    </p:spTree>
    <p:extLst>
      <p:ext uri="{BB962C8B-B14F-4D97-AF65-F5344CB8AC3E}">
        <p14:creationId xmlns:p14="http://schemas.microsoft.com/office/powerpoint/2010/main" val="1615376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 Impact</a:t>
            </a:r>
            <a:endParaRPr lang="en-US" dirty="0"/>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6539497" y="2366545"/>
            <a:ext cx="5016500" cy="3568700"/>
          </a:xfrm>
          <a:prstGeom prst="rect">
            <a:avLst/>
          </a:prstGeom>
        </p:spPr>
      </p:pic>
      <p:pic>
        <p:nvPicPr>
          <p:cNvPr id="6" name="Picture 5"/>
          <p:cNvPicPr>
            <a:picLocks noChangeAspect="1"/>
          </p:cNvPicPr>
          <p:nvPr/>
        </p:nvPicPr>
        <p:blipFill>
          <a:blip r:embed="rId4"/>
          <a:stretch>
            <a:fillRect/>
          </a:stretch>
        </p:blipFill>
        <p:spPr>
          <a:xfrm>
            <a:off x="949826" y="2455445"/>
            <a:ext cx="4902200" cy="3479800"/>
          </a:xfrm>
          <a:prstGeom prst="rect">
            <a:avLst/>
          </a:prstGeom>
        </p:spPr>
      </p:pic>
    </p:spTree>
    <p:extLst>
      <p:ext uri="{BB962C8B-B14F-4D97-AF65-F5344CB8AC3E}">
        <p14:creationId xmlns:p14="http://schemas.microsoft.com/office/powerpoint/2010/main" val="1276863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autoencoders?</a:t>
            </a:r>
            <a:endParaRPr lang="en-US" dirty="0"/>
          </a:p>
        </p:txBody>
      </p:sp>
      <p:sp>
        <p:nvSpPr>
          <p:cNvPr id="3" name="Content Placeholder 2"/>
          <p:cNvSpPr>
            <a:spLocks noGrp="1"/>
          </p:cNvSpPr>
          <p:nvPr>
            <p:ph idx="1"/>
          </p:nvPr>
        </p:nvSpPr>
        <p:spPr>
          <a:xfrm>
            <a:off x="819968" y="983807"/>
            <a:ext cx="10327008" cy="2111143"/>
          </a:xfrm>
        </p:spPr>
        <p:txBody>
          <a:bodyPr/>
          <a:lstStyle/>
          <a:p>
            <a:pPr marL="457200" indent="-457200">
              <a:buFont typeface="Arial" charset="0"/>
              <a:buChar char="•"/>
            </a:pPr>
            <a:r>
              <a:rPr lang="en-US" dirty="0" smtClean="0"/>
              <a:t>A particular kind of learning architectures. </a:t>
            </a:r>
          </a:p>
          <a:p>
            <a:pPr marL="457200" indent="-457200">
              <a:buFont typeface="Arial" charset="0"/>
              <a:buChar char="•"/>
            </a:pPr>
            <a:r>
              <a:rPr lang="en-US" dirty="0" smtClean="0"/>
              <a:t>A mechanism of compressing its input in a form that can be decompressed. </a:t>
            </a:r>
          </a:p>
          <a:p>
            <a:pPr marL="457200" indent="-457200">
              <a:buFont typeface="Arial" charset="0"/>
              <a:buChar char="•"/>
            </a:pPr>
            <a:r>
              <a:rPr lang="en-US" dirty="0" smtClean="0"/>
              <a:t>Similar to MP3 that compresses music and JPG that compresses images.</a:t>
            </a:r>
          </a:p>
          <a:p>
            <a:pPr marL="457200" indent="-457200">
              <a:buFont typeface="Arial" charset="0"/>
              <a:buChar char="•"/>
            </a:pPr>
            <a:r>
              <a:rPr lang="en-US" dirty="0" smtClean="0"/>
              <a:t>Autoencoders are more general than MP3 or JPG.</a:t>
            </a:r>
          </a:p>
          <a:p>
            <a:pPr marL="457200" indent="-457200">
              <a:buFont typeface="Arial" charset="0"/>
              <a:buChar char="•"/>
            </a:pPr>
            <a:r>
              <a:rPr lang="en-US" dirty="0" smtClean="0"/>
              <a:t>Usually is used to reduce the dimensionality of the data or find a representation that is better for another task. </a:t>
            </a:r>
          </a:p>
          <a:p>
            <a:pPr marL="457200" indent="-457200">
              <a:buFont typeface="Arial" charset="0"/>
              <a:buChar char="•"/>
            </a:pPr>
            <a:r>
              <a:rPr lang="en-US" dirty="0" smtClean="0"/>
              <a:t>They are also used to blend inputs from one input to another. </a:t>
            </a:r>
          </a:p>
          <a:p>
            <a:pPr marL="457200" indent="-457200">
              <a:buFont typeface="Arial" charset="0"/>
              <a:buChar char="•"/>
            </a:pPr>
            <a:r>
              <a:rPr lang="en-US" dirty="0" smtClean="0"/>
              <a:t>Commonly used for </a:t>
            </a:r>
            <a:r>
              <a:rPr lang="en-US" dirty="0" err="1" smtClean="0"/>
              <a:t>denoising</a:t>
            </a:r>
            <a:r>
              <a:rPr lang="en-US" dirty="0" smtClean="0"/>
              <a:t>, infilling, </a:t>
            </a:r>
            <a:r>
              <a:rPr lang="mr-IN" dirty="0" smtClean="0"/>
              <a:t>…</a:t>
            </a:r>
            <a:r>
              <a:rPr lang="en-US" dirty="0" smtClean="0"/>
              <a: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dirty="0"/>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a:t>
            </a:r>
            <a:endParaRPr lang="en-US" dirty="0"/>
          </a:p>
        </p:txBody>
      </p:sp>
      <p:sp>
        <p:nvSpPr>
          <p:cNvPr id="3" name="Content Placeholder 2"/>
          <p:cNvSpPr>
            <a:spLocks noGrp="1"/>
          </p:cNvSpPr>
          <p:nvPr>
            <p:ph idx="1"/>
          </p:nvPr>
        </p:nvSpPr>
        <p:spPr/>
        <p:txBody>
          <a:bodyPr/>
          <a:lstStyle/>
          <a:p>
            <a:r>
              <a:rPr lang="en-US" dirty="0" smtClean="0"/>
              <a:t>MP3 can compress music files by a factor of 10, so it allowed to burn CDs or MP3-players to store a lot of music. </a:t>
            </a:r>
          </a:p>
          <a:p>
            <a:r>
              <a:rPr lang="en-US" dirty="0" smtClean="0"/>
              <a:t>Same with JPG, compresses images by a factor of 10-20.</a:t>
            </a:r>
          </a:p>
          <a:p>
            <a:r>
              <a:rPr lang="en-US" dirty="0"/>
              <a:t>This helped lead to the image-rich </a:t>
            </a:r>
            <a:r>
              <a:rPr lang="en-US" dirty="0" smtClean="0"/>
              <a:t>web and abundance of music that </a:t>
            </a:r>
            <a:r>
              <a:rPr lang="en-US" dirty="0"/>
              <a:t>we enjoy </a:t>
            </a:r>
            <a:r>
              <a:rPr lang="en-US" dirty="0" smtClean="0"/>
              <a:t>today.</a:t>
            </a:r>
          </a:p>
          <a:p>
            <a:endParaRPr lang="en-US" dirty="0"/>
          </a:p>
          <a:p>
            <a:r>
              <a:rPr lang="en-US" dirty="0"/>
              <a:t>We say that both MP3 and JPG take an input (a music or image file), and </a:t>
            </a:r>
            <a:r>
              <a:rPr lang="en-US" b="1" dirty="0"/>
              <a:t>encode</a:t>
            </a:r>
            <a:r>
              <a:rPr lang="en-US" dirty="0"/>
              <a:t> it into a </a:t>
            </a:r>
            <a:r>
              <a:rPr lang="en-US" b="1" dirty="0" smtClean="0"/>
              <a:t>compressed </a:t>
            </a:r>
            <a:r>
              <a:rPr lang="en-US" dirty="0" smtClean="0"/>
              <a:t>form.</a:t>
            </a:r>
          </a:p>
          <a:p>
            <a:r>
              <a:rPr lang="en-US" dirty="0" smtClean="0"/>
              <a:t>Then we </a:t>
            </a:r>
            <a:r>
              <a:rPr lang="en-US" b="1" dirty="0" smtClean="0"/>
              <a:t>decode</a:t>
            </a:r>
            <a:r>
              <a:rPr lang="en-US" dirty="0" smtClean="0"/>
              <a:t> or </a:t>
            </a:r>
            <a:r>
              <a:rPr lang="en-US" b="1" dirty="0" smtClean="0"/>
              <a:t>decompress</a:t>
            </a:r>
            <a:r>
              <a:rPr lang="en-US" dirty="0" smtClean="0"/>
              <a:t> the intermediate version to some lower quality original version.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dirty="0"/>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vs Unsupervised</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encoder</a:t>
            </a:r>
            <a:endParaRPr lang="en-US" dirty="0"/>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smtClean="0"/>
              <a:t>Enough information in </a:t>
            </a:r>
            <a:r>
              <a:rPr lang="en-US" smtClean="0"/>
              <a:t>the middle </a:t>
            </a:r>
            <a:endParaRPr lang="en-US" dirty="0"/>
          </a:p>
        </p:txBody>
      </p:sp>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decoder</a:t>
            </a:r>
            <a:endParaRPr lang="en-US" dirty="0"/>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6305748" y="2042096"/>
            <a:ext cx="522900" cy="369332"/>
          </a:xfrm>
          <a:prstGeom prst="rect">
            <a:avLst/>
          </a:prstGeom>
          <a:noFill/>
        </p:spPr>
        <p:txBody>
          <a:bodyPr wrap="none" rtlCol="0">
            <a:spAutoFit/>
          </a:bodyPr>
          <a:lstStyle/>
          <a:p>
            <a:r>
              <a:rPr lang="en-US" smtClean="0"/>
              <a:t>JPG</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smtClean="0">
                <a:latin typeface="Cambria Math" charset="0"/>
                <a:ea typeface="Cambria Math" charset="0"/>
                <a:cs typeface="Cambria Math" charset="0"/>
              </a:rPr>
              <a:t>=f(X</a:t>
            </a:r>
            <a:r>
              <a:rPr lang="en-US" sz="2800" i="1" dirty="0" smtClean="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r>
              <a:rPr lang="en-US" sz="2800" i="1" dirty="0" smtClean="0">
                <a:latin typeface="Cambria Math" charset="0"/>
                <a:ea typeface="Cambria Math" charset="0"/>
                <a:cs typeface="Cambria Math" charset="0"/>
              </a:rPr>
              <a:t>’=g(z)</a:t>
            </a:r>
            <a:endParaRPr lang="en-US" i="1" dirty="0">
              <a:latin typeface="Cambria Math" charset="0"/>
              <a:ea typeface="Cambria Math" charset="0"/>
              <a:cs typeface="Cambria Math" charset="0"/>
            </a:endParaRPr>
          </a:p>
        </p:txBody>
      </p:sp>
      <p:sp>
        <p:nvSpPr>
          <p:cNvPr id="20" name="TextBox 19"/>
          <p:cNvSpPr txBox="1"/>
          <p:nvPr/>
        </p:nvSpPr>
        <p:spPr>
          <a:xfrm>
            <a:off x="2166550" y="5773410"/>
            <a:ext cx="4061176" cy="369332"/>
          </a:xfrm>
          <a:prstGeom prst="rect">
            <a:avLst/>
          </a:prstGeom>
          <a:noFill/>
        </p:spPr>
        <p:txBody>
          <a:bodyPr wrap="none" rtlCol="0">
            <a:spAutoFit/>
          </a:bodyPr>
          <a:lstStyle/>
          <a:p>
            <a:r>
              <a:rPr lang="en-US" dirty="0" smtClean="0"/>
              <a:t>Learn both f(x) and g(z) by comparing </a:t>
            </a:r>
            <a:r>
              <a:rPr lang="en-US" dirty="0" err="1" smtClean="0"/>
              <a:t>x,x</a:t>
            </a:r>
            <a:r>
              <a:rPr lang="en-US" dirty="0" smtClean="0"/>
              <a:t>’</a:t>
            </a:r>
            <a:endParaRPr lang="en-US" dirty="0"/>
          </a:p>
        </p:txBody>
      </p:sp>
    </p:spTree>
    <p:extLst>
      <p:ext uri="{BB962C8B-B14F-4D97-AF65-F5344CB8AC3E}">
        <p14:creationId xmlns:p14="http://schemas.microsoft.com/office/powerpoint/2010/main" val="16344150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Autoencoders</a:t>
            </a:r>
            <a:endParaRPr lang="en-US" dirty="0"/>
          </a:p>
        </p:txBody>
      </p:sp>
      <p:sp>
        <p:nvSpPr>
          <p:cNvPr id="3" name="Slide Number Placeholder 2"/>
          <p:cNvSpPr>
            <a:spLocks noGrp="1"/>
          </p:cNvSpPr>
          <p:nvPr>
            <p:ph type="sldNum" sz="quarter" idx="12"/>
          </p:nvPr>
        </p:nvSpPr>
        <p:spPr/>
        <p:txBody>
          <a:bodyPr/>
          <a:lstStyle/>
          <a:p>
            <a:fld id="{A13833A1-46C9-FB45-812F-A8AC7B5136EB}" type="slidenum">
              <a:rPr lang="en-US" smtClean="0"/>
              <a:t>23</a:t>
            </a:fld>
            <a:endParaRPr lang="en-US"/>
          </a:p>
        </p:txBody>
      </p:sp>
    </p:spTree>
    <p:extLst>
      <p:ext uri="{BB962C8B-B14F-4D97-AF65-F5344CB8AC3E}">
        <p14:creationId xmlns:p14="http://schemas.microsoft.com/office/powerpoint/2010/main" val="10421222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Lossless and </a:t>
            </a:r>
            <a:r>
              <a:rPr lang="en-US" dirty="0" err="1" smtClean="0"/>
              <a:t>Lossy</a:t>
            </a:r>
            <a:r>
              <a:rPr lang="en-US" dirty="0" smtClean="0"/>
              <a:t> Encoding</a:t>
            </a:r>
            <a:endParaRPr lang="en-US" dirty="0"/>
          </a:p>
        </p:txBody>
      </p:sp>
      <p:sp>
        <p:nvSpPr>
          <p:cNvPr id="3" name="Content Placeholder 2"/>
          <p:cNvSpPr>
            <a:spLocks noGrp="1"/>
          </p:cNvSpPr>
          <p:nvPr>
            <p:ph idx="1"/>
          </p:nvPr>
        </p:nvSpPr>
        <p:spPr>
          <a:xfrm>
            <a:off x="833414" y="1177758"/>
            <a:ext cx="11009293" cy="2111143"/>
          </a:xfrm>
        </p:spPr>
        <p:txBody>
          <a:bodyPr/>
          <a:lstStyle/>
          <a:p>
            <a:pPr>
              <a:spcAft>
                <a:spcPts val="600"/>
              </a:spcAft>
            </a:pPr>
            <a:r>
              <a:rPr lang="en-US" sz="2400" dirty="0" smtClean="0"/>
              <a:t>The greater the difference of the original version and the decompressed version the greater the </a:t>
            </a:r>
            <a:r>
              <a:rPr lang="en-US" sz="2400" b="1" dirty="0" smtClean="0"/>
              <a:t>loss</a:t>
            </a:r>
            <a:r>
              <a:rPr lang="en-US" sz="2400" dirty="0" smtClean="0"/>
              <a:t>.</a:t>
            </a:r>
          </a:p>
          <a:p>
            <a:pPr>
              <a:spcAft>
                <a:spcPts val="600"/>
              </a:spcAft>
            </a:pPr>
            <a:r>
              <a:rPr lang="en-US" sz="2400" dirty="0" smtClean="0"/>
              <a:t>For example imagine you are in Boston and it is cold and want to write a text to a special friend who is having her birthday.</a:t>
            </a:r>
          </a:p>
          <a:p>
            <a:pPr algn="ctr">
              <a:spcAft>
                <a:spcPts val="600"/>
              </a:spcAft>
            </a:pPr>
            <a:r>
              <a:rPr lang="en-US" sz="2400" b="1" dirty="0" smtClean="0"/>
              <a:t>HANNAH HAPPY BIRTHDAY I LOVE YOU DAN</a:t>
            </a:r>
            <a:endParaRPr lang="en-US" sz="2400" dirty="0" smtClean="0"/>
          </a:p>
          <a:p>
            <a:pPr>
              <a:spcAft>
                <a:spcPts val="600"/>
              </a:spcAft>
            </a:pPr>
            <a:r>
              <a:rPr lang="en-US" sz="2400" dirty="0" smtClean="0"/>
              <a:t>Boston is cold, as we all know, (-20C) and I do not want to have my hands out in the cold, so I want to shorten the message. I can use texting language as: </a:t>
            </a:r>
            <a:endParaRPr lang="en-US" sz="2400" dirty="0"/>
          </a:p>
          <a:p>
            <a:pPr algn="ctr">
              <a:spcAft>
                <a:spcPts val="600"/>
              </a:spcAft>
            </a:pPr>
            <a:r>
              <a:rPr lang="en-US" sz="2400" b="1" dirty="0" smtClean="0">
                <a:solidFill>
                  <a:srgbClr val="C00000"/>
                </a:solidFill>
              </a:rPr>
              <a:t>H HBD </a:t>
            </a:r>
            <a:r>
              <a:rPr lang="en-US" sz="2400" b="1" dirty="0" smtClean="0">
                <a:solidFill>
                  <a:srgbClr val="C00000"/>
                </a:solidFill>
              </a:rPr>
              <a:t>ILY D</a:t>
            </a:r>
          </a:p>
          <a:p>
            <a:pPr>
              <a:spcAft>
                <a:spcPts val="600"/>
              </a:spcAft>
            </a:pPr>
            <a:r>
              <a:rPr lang="en-US" sz="2400" dirty="0" smtClean="0"/>
              <a:t>I started with 46 characters and compress them to </a:t>
            </a:r>
            <a:r>
              <a:rPr lang="en-US" sz="2400" dirty="0"/>
              <a:t>9</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24</a:t>
            </a:fld>
            <a:endParaRPr lang="en-US" dirty="0"/>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Lossless and </a:t>
            </a:r>
            <a:r>
              <a:rPr lang="en-US" dirty="0" err="1" smtClean="0"/>
              <a:t>Lossy</a:t>
            </a:r>
            <a:r>
              <a:rPr lang="en-US" dirty="0" smtClean="0"/>
              <a:t> Encoding (</a:t>
            </a:r>
            <a:r>
              <a:rPr lang="en-US" dirty="0" err="1" smtClean="0"/>
              <a:t>cont</a:t>
            </a:r>
            <a:r>
              <a:rPr lang="en-US" dirty="0" smtClean="0"/>
              <a:t>)</a:t>
            </a:r>
            <a:endParaRPr lang="en-US" dirty="0"/>
          </a:p>
        </p:txBody>
      </p:sp>
      <p:sp>
        <p:nvSpPr>
          <p:cNvPr id="3" name="Content Placeholder 2"/>
          <p:cNvSpPr>
            <a:spLocks noGrp="1"/>
          </p:cNvSpPr>
          <p:nvPr>
            <p:ph idx="1"/>
          </p:nvPr>
        </p:nvSpPr>
        <p:spPr>
          <a:xfrm>
            <a:off x="833414" y="1177758"/>
            <a:ext cx="11009293" cy="2111143"/>
          </a:xfrm>
        </p:spPr>
        <p:txBody>
          <a:bodyPr/>
          <a:lstStyle/>
          <a:p>
            <a:r>
              <a:rPr lang="en-US" b="1" dirty="0" smtClean="0">
                <a:solidFill>
                  <a:srgbClr val="C00000"/>
                </a:solidFill>
              </a:rPr>
              <a:t>HPD </a:t>
            </a:r>
            <a:r>
              <a:rPr lang="en-US" dirty="0" smtClean="0">
                <a:solidFill>
                  <a:schemeClr val="tx1">
                    <a:lumMod val="75000"/>
                    <a:lumOff val="25000"/>
                  </a:schemeClr>
                </a:solidFill>
              </a:rPr>
              <a:t>is unambiguous given that it is her birthday today, but </a:t>
            </a:r>
            <a:r>
              <a:rPr lang="en-US" b="1" dirty="0" smtClean="0">
                <a:solidFill>
                  <a:srgbClr val="C00000"/>
                </a:solidFill>
              </a:rPr>
              <a:t>D </a:t>
            </a:r>
            <a:r>
              <a:rPr lang="en-US" dirty="0" smtClean="0">
                <a:solidFill>
                  <a:schemeClr val="tx1">
                    <a:lumMod val="75000"/>
                    <a:lumOff val="25000"/>
                  </a:schemeClr>
                </a:solidFill>
              </a:rPr>
              <a:t>could mean </a:t>
            </a:r>
            <a:r>
              <a:rPr lang="en-US" b="1" dirty="0" smtClean="0">
                <a:solidFill>
                  <a:schemeClr val="tx1">
                    <a:lumMod val="75000"/>
                    <a:lumOff val="25000"/>
                  </a:schemeClr>
                </a:solidFill>
              </a:rPr>
              <a:t>Dan</a:t>
            </a:r>
            <a:r>
              <a:rPr lang="en-US" dirty="0" smtClean="0">
                <a:solidFill>
                  <a:schemeClr val="tx1">
                    <a:lumMod val="75000"/>
                    <a:lumOff val="25000"/>
                  </a:schemeClr>
                </a:solidFill>
              </a:rPr>
              <a:t> or </a:t>
            </a:r>
            <a:r>
              <a:rPr lang="en-US" b="1" dirty="0" smtClean="0">
                <a:solidFill>
                  <a:schemeClr val="tx1">
                    <a:lumMod val="75000"/>
                    <a:lumOff val="25000"/>
                  </a:schemeClr>
                </a:solidFill>
              </a:rPr>
              <a:t>David. This can lead to some drama depending on the situation. </a:t>
            </a:r>
          </a:p>
          <a:p>
            <a:endParaRPr lang="en-US" b="1" dirty="0">
              <a:solidFill>
                <a:srgbClr val="C00000"/>
              </a:solidFill>
            </a:endParaRPr>
          </a:p>
          <a:p>
            <a:r>
              <a:rPr lang="en-US" dirty="0" smtClean="0">
                <a:solidFill>
                  <a:schemeClr val="tx1">
                    <a:lumMod val="75000"/>
                    <a:lumOff val="25000"/>
                  </a:schemeClr>
                </a:solidFill>
              </a:rPr>
              <a:t>A </a:t>
            </a:r>
            <a:r>
              <a:rPr lang="en-US" dirty="0">
                <a:solidFill>
                  <a:schemeClr val="tx1">
                    <a:lumMod val="75000"/>
                    <a:lumOff val="25000"/>
                  </a:schemeClr>
                </a:solidFill>
              </a:rPr>
              <a:t>way to test if a transformation is </a:t>
            </a:r>
            <a:r>
              <a:rPr lang="en-US" b="1" dirty="0" err="1">
                <a:solidFill>
                  <a:schemeClr val="tx1">
                    <a:lumMod val="75000"/>
                    <a:lumOff val="25000"/>
                  </a:schemeClr>
                </a:solidFill>
              </a:rPr>
              <a:t>lossy</a:t>
            </a:r>
            <a:r>
              <a:rPr lang="en-US" dirty="0">
                <a:solidFill>
                  <a:schemeClr val="tx1">
                    <a:lumMod val="75000"/>
                    <a:lumOff val="25000"/>
                  </a:schemeClr>
                </a:solidFill>
              </a:rPr>
              <a:t> or </a:t>
            </a:r>
            <a:r>
              <a:rPr lang="en-US" b="1" dirty="0">
                <a:solidFill>
                  <a:schemeClr val="tx1">
                    <a:lumMod val="75000"/>
                    <a:lumOff val="25000"/>
                  </a:schemeClr>
                </a:solidFill>
              </a:rPr>
              <a:t>lossless</a:t>
            </a:r>
            <a:r>
              <a:rPr lang="en-US" dirty="0">
                <a:solidFill>
                  <a:schemeClr val="tx1">
                    <a:lumMod val="75000"/>
                    <a:lumOff val="25000"/>
                  </a:schemeClr>
                </a:solidFill>
              </a:rPr>
              <a:t> is to consider if it can be inverted, or run backwards, to provide us with the original </a:t>
            </a:r>
            <a:r>
              <a:rPr lang="en-US" dirty="0" smtClean="0">
                <a:solidFill>
                  <a:schemeClr val="tx1">
                    <a:lumMod val="75000"/>
                    <a:lumOff val="25000"/>
                  </a:schemeClr>
                </a:solidFill>
              </a:rPr>
              <a:t>data.</a:t>
            </a:r>
          </a:p>
          <a:p>
            <a:endParaRPr lang="en-US" dirty="0">
              <a:solidFill>
                <a:schemeClr val="tx1">
                  <a:lumMod val="75000"/>
                  <a:lumOff val="25000"/>
                </a:schemeClr>
              </a:solidFill>
            </a:endParaRPr>
          </a:p>
          <a:p>
            <a:endParaRPr lang="en-US" dirty="0" smtClean="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25</a:t>
            </a:fld>
            <a:endParaRPr lang="en-US" dirty="0"/>
          </a:p>
        </p:txBody>
      </p:sp>
    </p:spTree>
    <p:extLst>
      <p:ext uri="{BB962C8B-B14F-4D97-AF65-F5344CB8AC3E}">
        <p14:creationId xmlns:p14="http://schemas.microsoft.com/office/powerpoint/2010/main" val="7960651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vs Unsupervised</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26</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encoder</a:t>
            </a:r>
            <a:endParaRPr lang="en-US" dirty="0"/>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smtClean="0"/>
              <a:t>Enough information in </a:t>
            </a:r>
            <a:r>
              <a:rPr lang="en-US" smtClean="0"/>
              <a:t>the middle </a:t>
            </a:r>
            <a:endParaRPr lang="en-US" dirty="0"/>
          </a:p>
        </p:txBody>
      </p:sp>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decoder</a:t>
            </a:r>
            <a:endParaRPr lang="en-US" dirty="0"/>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6305748" y="2042096"/>
            <a:ext cx="522900" cy="369332"/>
          </a:xfrm>
          <a:prstGeom prst="rect">
            <a:avLst/>
          </a:prstGeom>
          <a:noFill/>
        </p:spPr>
        <p:txBody>
          <a:bodyPr wrap="none" rtlCol="0">
            <a:spAutoFit/>
          </a:bodyPr>
          <a:lstStyle/>
          <a:p>
            <a:r>
              <a:rPr lang="en-US" smtClean="0"/>
              <a:t>JPG</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smtClean="0">
                <a:latin typeface="Cambria Math" charset="0"/>
                <a:ea typeface="Cambria Math" charset="0"/>
                <a:cs typeface="Cambria Math" charset="0"/>
              </a:rPr>
              <a:t>=f(X</a:t>
            </a:r>
            <a:r>
              <a:rPr lang="en-US" sz="2800" i="1" dirty="0" smtClean="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r>
              <a:rPr lang="en-US" sz="2800" i="1" dirty="0" smtClean="0">
                <a:latin typeface="Cambria Math" charset="0"/>
                <a:ea typeface="Cambria Math" charset="0"/>
                <a:cs typeface="Cambria Math" charset="0"/>
              </a:rPr>
              <a:t>’=g(z)</a:t>
            </a:r>
            <a:endParaRPr lang="en-US" i="1"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20" name="TextBox 19"/>
              <p:cNvSpPr txBox="1"/>
              <p:nvPr/>
            </p:nvSpPr>
            <p:spPr>
              <a:xfrm>
                <a:off x="5088043" y="5773410"/>
                <a:ext cx="17406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𝑥</m:t>
                                  </m:r>
                                </m:e>
                                <m:sup>
                                  <m:r>
                                    <a:rPr lang="en-US" b="0" i="1" smtClean="0">
                                      <a:latin typeface="Cambria Math" charset="0"/>
                                    </a:rPr>
                                    <m:t>′</m:t>
                                  </m:r>
                                </m:sup>
                              </m:sSup>
                            </m:e>
                          </m:d>
                        </m:e>
                        <m:sup>
                          <m:r>
                            <a:rPr lang="en-US" b="0" i="1" smtClean="0">
                              <a:latin typeface="Cambria Math" charset="0"/>
                            </a:rPr>
                            <m:t>2</m:t>
                          </m:r>
                        </m:sup>
                      </m:sSup>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088043" y="5773410"/>
                <a:ext cx="1740605" cy="369332"/>
              </a:xfrm>
              <a:prstGeom prst="rect">
                <a:avLst/>
              </a:prstGeom>
              <a:blipFill rotWithShape="0">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3551027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MP3 </a:t>
            </a:r>
            <a:r>
              <a:rPr lang="en-US" dirty="0" smtClean="0"/>
              <a:t>and JPG on an image</a:t>
            </a:r>
            <a:endParaRPr lang="en-US" dirty="0"/>
          </a:p>
        </p:txBody>
      </p:sp>
      <p:sp>
        <p:nvSpPr>
          <p:cNvPr id="3" name="Content Placeholder 2"/>
          <p:cNvSpPr>
            <a:spLocks noGrp="1"/>
          </p:cNvSpPr>
          <p:nvPr>
            <p:ph idx="1"/>
          </p:nvPr>
        </p:nvSpPr>
        <p:spPr>
          <a:xfrm>
            <a:off x="494219" y="5471055"/>
            <a:ext cx="11177828" cy="428997"/>
          </a:xfrm>
        </p:spPr>
        <p:txBody>
          <a:bodyPr/>
          <a:lstStyle/>
          <a:p>
            <a:r>
              <a:rPr lang="en-US" smtClean="0"/>
              <a:t>Original image 256x256=262,000, MP3=37,000</a:t>
            </a:r>
            <a:r>
              <a:rPr lang="en-US" dirty="0"/>
              <a:t>, </a:t>
            </a:r>
            <a:r>
              <a:rPr lang="en-US" smtClean="0"/>
              <a:t>and JPG=26,000</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27</a:t>
            </a:fld>
            <a:endParaRPr lang="en-US" dirty="0"/>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dirty="0" smtClean="0">
                <a:latin typeface="Karla" charset="0"/>
                <a:ea typeface="Karla" charset="0"/>
                <a:cs typeface="Karla" charset="0"/>
              </a:rPr>
              <a:t>original</a:t>
            </a:r>
            <a:endParaRPr lang="en-US" sz="2400" dirty="0">
              <a:latin typeface="Karla" charset="0"/>
              <a:ea typeface="Karla" charset="0"/>
              <a:cs typeface="Karla" charset="0"/>
            </a:endParaRP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smtClean="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dirty="0" smtClean="0">
                <a:latin typeface="Karla" charset="0"/>
                <a:ea typeface="Karla" charset="0"/>
                <a:cs typeface="Karla" charset="0"/>
              </a:rPr>
              <a:t>JPG</a:t>
            </a:r>
            <a:endParaRPr lang="en-US" sz="2400" dirty="0">
              <a:latin typeface="Karla" charset="0"/>
              <a:ea typeface="Karla" charset="0"/>
              <a:cs typeface="Karla" charset="0"/>
            </a:endParaRP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363713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948" y="2222500"/>
            <a:ext cx="11620760" cy="2412999"/>
          </a:xfrm>
        </p:spPr>
      </p:pic>
      <p:sp>
        <p:nvSpPr>
          <p:cNvPr id="4" name="Slide Number Placeholder 3"/>
          <p:cNvSpPr>
            <a:spLocks noGrp="1"/>
          </p:cNvSpPr>
          <p:nvPr>
            <p:ph type="sldNum" sz="quarter" idx="12"/>
          </p:nvPr>
        </p:nvSpPr>
        <p:spPr/>
        <p:txBody>
          <a:bodyPr/>
          <a:lstStyle/>
          <a:p>
            <a:fld id="{81B7CCDB-6D39-0547-B7B3-C80E39D6513A}" type="slidenum">
              <a:rPr lang="en-US" smtClean="0"/>
              <a:pPr/>
              <a:t>28</a:t>
            </a:fld>
            <a:endParaRPr lang="en-US" dirty="0"/>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dirty="0" smtClean="0">
                <a:latin typeface="Karla" charset="0"/>
                <a:ea typeface="Karla" charset="0"/>
                <a:cs typeface="Karla" charset="0"/>
              </a:rPr>
              <a:t>original</a:t>
            </a:r>
            <a:endParaRPr lang="en-US" sz="2400" dirty="0">
              <a:latin typeface="Karla" charset="0"/>
              <a:ea typeface="Karla" charset="0"/>
              <a:cs typeface="Karla" charset="0"/>
            </a:endParaRP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smtClean="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dirty="0" smtClean="0">
                <a:latin typeface="Karla" charset="0"/>
                <a:ea typeface="Karla" charset="0"/>
                <a:cs typeface="Karla" charset="0"/>
              </a:rPr>
              <a:t>JPG</a:t>
            </a:r>
            <a:endParaRPr lang="en-US" sz="2400" dirty="0">
              <a:latin typeface="Karla" charset="0"/>
              <a:ea typeface="Karla" charset="0"/>
              <a:cs typeface="Karla" charset="0"/>
            </a:endParaRP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
        <p:nvSpPr>
          <p:cNvPr id="10" name="Title 1"/>
          <p:cNvSpPr>
            <a:spLocks noGrp="1"/>
          </p:cNvSpPr>
          <p:nvPr>
            <p:ph type="title"/>
          </p:nvPr>
        </p:nvSpPr>
        <p:spPr/>
        <p:txBody>
          <a:bodyPr/>
          <a:lstStyle/>
          <a:p>
            <a:r>
              <a:rPr lang="en-US" dirty="0" smtClean="0"/>
              <a:t>MP3 and JPG on an image (</a:t>
            </a:r>
            <a:r>
              <a:rPr lang="en-US" dirty="0" err="1" smtClean="0"/>
              <a:t>cont</a:t>
            </a:r>
            <a:r>
              <a:rPr lang="en-US" dirty="0" smtClean="0"/>
              <a:t>)</a:t>
            </a:r>
            <a:endParaRPr lang="en-US" dirty="0"/>
          </a:p>
        </p:txBody>
      </p:sp>
    </p:spTree>
    <p:extLst>
      <p:ext uri="{BB962C8B-B14F-4D97-AF65-F5344CB8AC3E}">
        <p14:creationId xmlns:p14="http://schemas.microsoft.com/office/powerpoint/2010/main" val="9659675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a:t>
            </a:r>
            <a:endParaRPr lang="en-US" dirty="0"/>
          </a:p>
        </p:txBody>
      </p:sp>
      <p:sp>
        <p:nvSpPr>
          <p:cNvPr id="3" name="Content Placeholder 2"/>
          <p:cNvSpPr>
            <a:spLocks noGrp="1"/>
          </p:cNvSpPr>
          <p:nvPr>
            <p:ph idx="1"/>
          </p:nvPr>
        </p:nvSpPr>
        <p:spPr/>
        <p:txBody>
          <a:bodyPr/>
          <a:lstStyle/>
          <a:p>
            <a:r>
              <a:rPr lang="en-US" dirty="0" smtClean="0"/>
              <a:t>Blend inputs to </a:t>
            </a:r>
            <a:r>
              <a:rPr lang="en-US" dirty="0"/>
              <a:t>create new data that is like the input data, but </a:t>
            </a:r>
            <a:r>
              <a:rPr lang="en-US" dirty="0" smtClean="0"/>
              <a:t>different. </a:t>
            </a:r>
            <a:endParaRPr lang="en-US" dirty="0"/>
          </a:p>
          <a:p>
            <a:r>
              <a:rPr lang="en-US" b="1" dirty="0" smtClean="0"/>
              <a:t>Content </a:t>
            </a:r>
            <a:r>
              <a:rPr lang="en-US" b="1" dirty="0"/>
              <a:t>blending</a:t>
            </a:r>
            <a:r>
              <a:rPr lang="en-US" dirty="0"/>
              <a:t>. That’s where we blend the content of two pieces of data with each other. For example, if we place a cow and zebra over </a:t>
            </a:r>
            <a:r>
              <a:rPr lang="en-US" dirty="0" smtClean="0"/>
              <a:t>one another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11503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Introduction to </a:t>
            </a:r>
            <a:r>
              <a:rPr lang="en-US" sz="3200" dirty="0" smtClean="0"/>
              <a:t>Autoencoders </a:t>
            </a:r>
            <a:r>
              <a:rPr lang="en-US" sz="3200" dirty="0"/>
              <a:t>and Variational Autoencoders</a:t>
            </a: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15866610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a:t>
            </a:r>
            <a:r>
              <a:rPr lang="en-US" dirty="0" err="1" smtClean="0"/>
              <a:t>cont</a:t>
            </a:r>
            <a:r>
              <a:rPr lang="en-US" dirty="0" smtClean="0"/>
              <a:t>)</a:t>
            </a:r>
            <a:endParaRPr lang="en-US" dirty="0"/>
          </a:p>
        </p:txBody>
      </p:sp>
      <p:sp>
        <p:nvSpPr>
          <p:cNvPr id="3" name="Content Placeholder 2"/>
          <p:cNvSpPr>
            <a:spLocks noGrp="1"/>
          </p:cNvSpPr>
          <p:nvPr>
            <p:ph idx="1"/>
          </p:nvPr>
        </p:nvSpPr>
        <p:spPr>
          <a:xfrm>
            <a:off x="833414" y="1177758"/>
            <a:ext cx="10917861" cy="2111143"/>
          </a:xfrm>
        </p:spPr>
        <p:txBody>
          <a:bodyPr/>
          <a:lstStyle/>
          <a:p>
            <a:r>
              <a:rPr lang="en-US" b="1" dirty="0" smtClean="0"/>
              <a:t>Parametric</a:t>
            </a:r>
            <a:r>
              <a:rPr lang="en-US" dirty="0" smtClean="0"/>
              <a:t> or </a:t>
            </a:r>
            <a:r>
              <a:rPr lang="en-US" b="1" dirty="0" smtClean="0"/>
              <a:t>representation</a:t>
            </a:r>
            <a:r>
              <a:rPr lang="en-US" dirty="0" smtClean="0"/>
              <a:t> blending: </a:t>
            </a:r>
          </a:p>
          <a:p>
            <a:endParaRPr lang="en-US" dirty="0"/>
          </a:p>
          <a:p>
            <a:r>
              <a:rPr lang="en-US" dirty="0" smtClean="0"/>
              <a:t>Work with </a:t>
            </a:r>
            <a:r>
              <a:rPr lang="en-US" dirty="0"/>
              <a:t>parameters that describe the </a:t>
            </a:r>
            <a:r>
              <a:rPr lang="en-US" dirty="0" smtClean="0"/>
              <a:t>object we’re </a:t>
            </a:r>
            <a:r>
              <a:rPr lang="en-US" dirty="0"/>
              <a:t>interested in. By blending two sets of parameters, depending on the nature of the parameters and the algorithm we use to create the object, we can create results that blend the inherent qualities of the things </a:t>
            </a:r>
            <a:r>
              <a:rPr lang="en-US" dirty="0" smtClean="0"/>
              <a:t>themselves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dirty="0"/>
          </a:p>
        </p:txBody>
      </p:sp>
    </p:spTree>
    <p:extLst>
      <p:ext uri="{BB962C8B-B14F-4D97-AF65-F5344CB8AC3E}">
        <p14:creationId xmlns:p14="http://schemas.microsoft.com/office/powerpoint/2010/main" val="20782997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dirty="0"/>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8821454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blending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2404"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5382704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or representation </a:t>
            </a:r>
            <a:r>
              <a:rPr lang="en-US" dirty="0"/>
              <a:t>b</a:t>
            </a:r>
            <a:r>
              <a:rPr lang="en-US" dirty="0" smtClean="0"/>
              <a:t>lending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15099790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in compressed representation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34</a:t>
            </a:fld>
            <a:endParaRPr lang="en-US" dirty="0"/>
          </a:p>
        </p:txBody>
      </p:sp>
      <p:sp>
        <p:nvSpPr>
          <p:cNvPr id="6" name="Rectangle 5"/>
          <p:cNvSpPr/>
          <p:nvPr/>
        </p:nvSpPr>
        <p:spPr>
          <a:xfrm>
            <a:off x="836140" y="884260"/>
            <a:ext cx="11006567" cy="2554545"/>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This works well for uncompressed objects. </a:t>
            </a:r>
            <a:endParaRPr lang="en-US" sz="2000" dirty="0" smtClean="0">
              <a:solidFill>
                <a:schemeClr val="tx1">
                  <a:lumMod val="75000"/>
                  <a:lumOff val="25000"/>
                </a:schemeClr>
              </a:solidFill>
              <a:latin typeface="Karla" charset="0"/>
              <a:ea typeface="Karla" charset="0"/>
              <a:cs typeface="Karla" charset="0"/>
            </a:endParaRP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What if we try </a:t>
            </a:r>
            <a:r>
              <a:rPr lang="en-US" sz="2000" dirty="0">
                <a:solidFill>
                  <a:schemeClr val="tx1">
                    <a:lumMod val="75000"/>
                    <a:lumOff val="25000"/>
                  </a:schemeClr>
                </a:solidFill>
                <a:latin typeface="Karla" charset="0"/>
                <a:ea typeface="Karla" charset="0"/>
                <a:cs typeface="Karla" charset="0"/>
              </a:rPr>
              <a:t>this with compressed </a:t>
            </a:r>
            <a:r>
              <a:rPr lang="en-US" sz="2000" dirty="0" smtClean="0">
                <a:solidFill>
                  <a:schemeClr val="tx1">
                    <a:lumMod val="75000"/>
                    <a:lumOff val="25000"/>
                  </a:schemeClr>
                </a:solidFill>
                <a:latin typeface="Karla" charset="0"/>
                <a:ea typeface="Karla" charset="0"/>
                <a:cs typeface="Karla" charset="0"/>
              </a:rPr>
              <a:t>objects. The compressed </a:t>
            </a:r>
            <a:r>
              <a:rPr lang="en-US" sz="2000" dirty="0">
                <a:solidFill>
                  <a:schemeClr val="tx1">
                    <a:lumMod val="75000"/>
                    <a:lumOff val="25000"/>
                  </a:schemeClr>
                </a:solidFill>
                <a:latin typeface="Karla" charset="0"/>
                <a:ea typeface="Karla" charset="0"/>
                <a:cs typeface="Karla" charset="0"/>
              </a:rPr>
              <a:t>form </a:t>
            </a:r>
            <a:r>
              <a:rPr lang="en-US" sz="2000" dirty="0" smtClean="0">
                <a:solidFill>
                  <a:schemeClr val="tx1">
                    <a:lumMod val="75000"/>
                    <a:lumOff val="25000"/>
                  </a:schemeClr>
                </a:solidFill>
                <a:latin typeface="Karla" charset="0"/>
                <a:ea typeface="Karla" charset="0"/>
                <a:cs typeface="Karla" charset="0"/>
              </a:rPr>
              <a:t>may not be the best representation with what we would like to blend the </a:t>
            </a:r>
            <a:r>
              <a:rPr lang="en-US" sz="2000" dirty="0">
                <a:solidFill>
                  <a:schemeClr val="tx1">
                    <a:lumMod val="75000"/>
                    <a:lumOff val="25000"/>
                  </a:schemeClr>
                </a:solidFill>
                <a:latin typeface="Karla" charset="0"/>
                <a:ea typeface="Karla" charset="0"/>
                <a:cs typeface="Karla" charset="0"/>
              </a:rPr>
              <a:t>objects</a:t>
            </a:r>
            <a:r>
              <a:rPr lang="en-US" sz="2000" dirty="0" smtClean="0">
                <a:solidFill>
                  <a:schemeClr val="tx1">
                    <a:lumMod val="75000"/>
                    <a:lumOff val="25000"/>
                  </a:schemeClr>
                </a:solidFill>
                <a:latin typeface="Karla" charset="0"/>
                <a:ea typeface="Karla" charset="0"/>
                <a:cs typeface="Karla" charset="0"/>
              </a:rPr>
              <a:t>.</a:t>
            </a: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For </a:t>
            </a:r>
            <a:r>
              <a:rPr lang="en-US" sz="2000" dirty="0">
                <a:solidFill>
                  <a:schemeClr val="tx1">
                    <a:lumMod val="75000"/>
                    <a:lumOff val="25000"/>
                  </a:schemeClr>
                </a:solidFill>
                <a:latin typeface="Karla" charset="0"/>
                <a:ea typeface="Karla" charset="0"/>
                <a:cs typeface="Karla" charset="0"/>
              </a:rPr>
              <a:t>example, let’s take the sounds of the words </a:t>
            </a:r>
            <a:r>
              <a:rPr lang="en-US" sz="2000" i="1" dirty="0" smtClean="0">
                <a:solidFill>
                  <a:srgbClr val="C00000"/>
                </a:solidFill>
                <a:latin typeface="Karla" charset="0"/>
                <a:ea typeface="Karla" charset="0"/>
                <a:cs typeface="Karla" charset="0"/>
              </a:rPr>
              <a:t>cherry</a:t>
            </a:r>
            <a:r>
              <a:rPr lang="en-US" sz="2000" dirty="0" smtClean="0">
                <a:solidFill>
                  <a:srgbClr val="C00000"/>
                </a:solidFill>
                <a:latin typeface="Karla" charset="0"/>
                <a:ea typeface="Karla" charset="0"/>
                <a:cs typeface="Karla" charset="0"/>
              </a:rPr>
              <a:t> </a:t>
            </a:r>
            <a:r>
              <a:rPr lang="en-US" sz="2000" dirty="0" smtClean="0">
                <a:solidFill>
                  <a:schemeClr val="tx1">
                    <a:lumMod val="75000"/>
                    <a:lumOff val="25000"/>
                  </a:schemeClr>
                </a:solidFill>
                <a:latin typeface="Karla" charset="0"/>
                <a:ea typeface="Karla" charset="0"/>
                <a:cs typeface="Karla" charset="0"/>
              </a:rPr>
              <a:t>and </a:t>
            </a:r>
            <a:r>
              <a:rPr lang="en-US" sz="2000" i="1" dirty="0" smtClean="0">
                <a:solidFill>
                  <a:srgbClr val="C00000"/>
                </a:solidFill>
                <a:latin typeface="Karla" charset="0"/>
                <a:ea typeface="Karla" charset="0"/>
                <a:cs typeface="Karla" charset="0"/>
              </a:rPr>
              <a:t>orange</a:t>
            </a:r>
            <a:r>
              <a:rPr lang="en-US" sz="2000" dirty="0" smtClean="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We </a:t>
            </a:r>
            <a:r>
              <a:rPr lang="en-US" sz="2000" dirty="0">
                <a:solidFill>
                  <a:schemeClr val="tx1">
                    <a:lumMod val="75000"/>
                    <a:lumOff val="25000"/>
                  </a:schemeClr>
                </a:solidFill>
                <a:latin typeface="Karla" charset="0"/>
                <a:ea typeface="Karla" charset="0"/>
                <a:cs typeface="Karla" charset="0"/>
              </a:rPr>
              <a:t>can blend these sounds together </a:t>
            </a:r>
            <a:r>
              <a:rPr lang="en-US" sz="2000" dirty="0" smtClean="0">
                <a:solidFill>
                  <a:schemeClr val="tx1">
                    <a:lumMod val="75000"/>
                    <a:lumOff val="25000"/>
                  </a:schemeClr>
                </a:solidFill>
                <a:latin typeface="Karla" charset="0"/>
                <a:ea typeface="Karla" charset="0"/>
                <a:cs typeface="Karla" charset="0"/>
              </a:rPr>
              <a:t>or we can </a:t>
            </a:r>
            <a:r>
              <a:rPr lang="en-US" sz="2000" i="1" dirty="0" smtClean="0">
                <a:solidFill>
                  <a:schemeClr val="tx1">
                    <a:lumMod val="75000"/>
                    <a:lumOff val="25000"/>
                  </a:schemeClr>
                </a:solidFill>
                <a:latin typeface="Karla" charset="0"/>
                <a:ea typeface="Karla" charset="0"/>
                <a:cs typeface="Karla" charset="0"/>
              </a:rPr>
              <a:t>compressed</a:t>
            </a:r>
            <a:r>
              <a:rPr lang="en-US" sz="2000" dirty="0" smtClean="0">
                <a:solidFill>
                  <a:schemeClr val="tx1">
                    <a:lumMod val="75000"/>
                    <a:lumOff val="25000"/>
                  </a:schemeClr>
                </a:solidFill>
                <a:latin typeface="Karla" charset="0"/>
                <a:ea typeface="Karla" charset="0"/>
                <a:cs typeface="Karla" charset="0"/>
              </a:rPr>
              <a:t> these </a:t>
            </a:r>
            <a:r>
              <a:rPr lang="en-US" sz="2000" dirty="0">
                <a:solidFill>
                  <a:schemeClr val="tx1">
                    <a:lumMod val="75000"/>
                    <a:lumOff val="25000"/>
                  </a:schemeClr>
                </a:solidFill>
                <a:latin typeface="Karla" charset="0"/>
                <a:ea typeface="Karla" charset="0"/>
                <a:cs typeface="Karla" charset="0"/>
              </a:rPr>
              <a:t>sounds into </a:t>
            </a:r>
            <a:r>
              <a:rPr lang="en-US" sz="2000" dirty="0" smtClean="0">
                <a:solidFill>
                  <a:schemeClr val="tx1">
                    <a:lumMod val="75000"/>
                    <a:lumOff val="25000"/>
                  </a:schemeClr>
                </a:solidFill>
                <a:latin typeface="Karla" charset="0"/>
                <a:ea typeface="Karla" charset="0"/>
                <a:cs typeface="Karla" charset="0"/>
              </a:rPr>
              <a:t>written words.</a:t>
            </a:r>
            <a:endParaRPr lang="en-US" sz="2000" dirty="0">
              <a:solidFill>
                <a:schemeClr val="tx1">
                  <a:lumMod val="75000"/>
                  <a:lumOff val="25000"/>
                </a:schemeClr>
              </a:solidFill>
              <a:latin typeface="Karla" charset="0"/>
              <a:ea typeface="Karla" charset="0"/>
              <a:cs typeface="Karla" charset="0"/>
            </a:endParaRP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1390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simplest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35</a:t>
            </a:fld>
            <a:endParaRPr lang="en-US" dirty="0"/>
          </a:p>
        </p:txBody>
      </p:sp>
      <p:grpSp>
        <p:nvGrpSpPr>
          <p:cNvPr id="19" name="Group 18"/>
          <p:cNvGrpSpPr/>
          <p:nvPr/>
        </p:nvGrpSpPr>
        <p:grpSpPr>
          <a:xfrm>
            <a:off x="4082364" y="3490785"/>
            <a:ext cx="3196882" cy="1388124"/>
            <a:chOff x="4082364" y="3490785"/>
            <a:chExt cx="3196882" cy="1388124"/>
          </a:xfrm>
        </p:grpSpPr>
        <p:sp>
          <p:nvSpPr>
            <p:cNvPr id="6" name="TextBox 5"/>
            <p:cNvSpPr txBox="1"/>
            <p:nvPr/>
          </p:nvSpPr>
          <p:spPr>
            <a:xfrm>
              <a:off x="4903275" y="4509577"/>
              <a:ext cx="2375971" cy="369332"/>
            </a:xfrm>
            <a:prstGeom prst="rect">
              <a:avLst/>
            </a:prstGeom>
            <a:noFill/>
          </p:spPr>
          <p:txBody>
            <a:bodyPr wrap="none" rtlCol="0">
              <a:spAutoFit/>
            </a:bodyPr>
            <a:lstStyle/>
            <a:p>
              <a:r>
                <a:rPr lang="en-US" dirty="0" smtClean="0">
                  <a:latin typeface="Karla" charset="0"/>
                  <a:ea typeface="Karla" charset="0"/>
                  <a:cs typeface="Karla" charset="0"/>
                </a:rPr>
                <a:t>FCN with 20 neurons</a:t>
              </a:r>
              <a:endParaRPr lang="en-US" dirty="0">
                <a:latin typeface="Karla" charset="0"/>
                <a:ea typeface="Karla" charset="0"/>
                <a:cs typeface="Karla" charset="0"/>
              </a:endParaRPr>
            </a:p>
          </p:txBody>
        </p:sp>
        <p:cxnSp>
          <p:nvCxnSpPr>
            <p:cNvPr id="9" name="Straight Arrow Connector 8"/>
            <p:cNvCxnSpPr/>
            <p:nvPr/>
          </p:nvCxnSpPr>
          <p:spPr>
            <a:xfrm>
              <a:off x="4082364" y="3490785"/>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7114083" y="3244334"/>
            <a:ext cx="2648584" cy="369332"/>
            <a:chOff x="7114083" y="3244334"/>
            <a:chExt cx="2648584" cy="369332"/>
          </a:xfrm>
        </p:grpSpPr>
        <p:cxnSp>
          <p:nvCxnSpPr>
            <p:cNvPr id="13" name="Straight Arrow Connector 12"/>
            <p:cNvCxnSpPr/>
            <p:nvPr/>
          </p:nvCxnSpPr>
          <p:spPr>
            <a:xfrm>
              <a:off x="7114083" y="34747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292393" y="3244334"/>
              <a:ext cx="1470274" cy="369332"/>
            </a:xfrm>
            <a:prstGeom prst="rect">
              <a:avLst/>
            </a:prstGeom>
            <a:noFill/>
          </p:spPr>
          <p:txBody>
            <a:bodyPr wrap="none" rtlCol="0">
              <a:spAutoFit/>
            </a:bodyPr>
            <a:lstStyle/>
            <a:p>
              <a:r>
                <a:rPr lang="en-US" dirty="0" smtClean="0">
                  <a:latin typeface="Karla" charset="0"/>
                  <a:ea typeface="Karla" charset="0"/>
                  <a:cs typeface="Karla" charset="0"/>
                </a:rPr>
                <a:t>20 numbers</a:t>
              </a:r>
              <a:endParaRPr lang="en-US" dirty="0">
                <a:latin typeface="Karla" charset="0"/>
                <a:ea typeface="Karla" charset="0"/>
                <a:cs typeface="Karla" charset="0"/>
              </a:endParaRPr>
            </a:p>
          </p:txBody>
        </p:sp>
      </p:grpSp>
      <p:sp>
        <p:nvSpPr>
          <p:cNvPr id="16" name="Content Placeholder 15"/>
          <p:cNvSpPr>
            <a:spLocks noGrp="1"/>
          </p:cNvSpPr>
          <p:nvPr>
            <p:ph idx="1"/>
          </p:nvPr>
        </p:nvSpPr>
        <p:spPr/>
        <p:txBody>
          <a:bodyPr/>
          <a:lstStyle/>
          <a:p>
            <a:r>
              <a:rPr lang="en-US" dirty="0" smtClean="0"/>
              <a:t>Encode with a simple fully connected network (FCN)</a:t>
            </a:r>
            <a:endParaRPr lang="en-US" dirty="0"/>
          </a:p>
        </p:txBody>
      </p:sp>
      <p:grpSp>
        <p:nvGrpSpPr>
          <p:cNvPr id="18" name="Group 17"/>
          <p:cNvGrpSpPr/>
          <p:nvPr/>
        </p:nvGrpSpPr>
        <p:grpSpPr>
          <a:xfrm>
            <a:off x="2221992" y="2779776"/>
            <a:ext cx="1721946" cy="2071913"/>
            <a:chOff x="2508702" y="2794000"/>
            <a:chExt cx="1721946" cy="2071913"/>
          </a:xfrm>
        </p:grpSpPr>
        <p:sp>
          <p:nvSpPr>
            <p:cNvPr id="10" name="TextBox 9"/>
            <p:cNvSpPr txBox="1"/>
            <p:nvPr/>
          </p:nvSpPr>
          <p:spPr>
            <a:xfrm>
              <a:off x="2508702" y="4496581"/>
              <a:ext cx="1721946" cy="369332"/>
            </a:xfrm>
            <a:prstGeom prst="rect">
              <a:avLst/>
            </a:prstGeom>
            <a:noFill/>
          </p:spPr>
          <p:txBody>
            <a:bodyPr wrap="none" rtlCol="0">
              <a:spAutoFit/>
            </a:bodyPr>
            <a:lstStyle/>
            <a:p>
              <a:r>
                <a:rPr lang="en-US" smtClean="0">
                  <a:latin typeface="Karla" charset="0"/>
                  <a:ea typeface="Karla" charset="0"/>
                  <a:cs typeface="Karla" charset="0"/>
                </a:rPr>
                <a:t>Image 100x100</a:t>
              </a:r>
              <a:endParaRPr lang="en-US" dirty="0">
                <a:latin typeface="Karla" charset="0"/>
                <a:ea typeface="Karla" charset="0"/>
                <a:cs typeface="Karla" charset="0"/>
              </a:endParaRP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60202" y="2794000"/>
              <a:ext cx="1444752" cy="1444752"/>
            </a:xfrm>
            <a:prstGeom prst="rect">
              <a:avLst/>
            </a:prstGeom>
          </p:spPr>
        </p:pic>
      </p:grpSp>
      <p:grpSp>
        <p:nvGrpSpPr>
          <p:cNvPr id="11" name="Group 10"/>
          <p:cNvGrpSpPr/>
          <p:nvPr/>
        </p:nvGrpSpPr>
        <p:grpSpPr>
          <a:xfrm>
            <a:off x="5348059" y="2794000"/>
            <a:ext cx="1487192" cy="1371600"/>
            <a:chOff x="5348059" y="2794000"/>
            <a:chExt cx="1487192" cy="1371600"/>
          </a:xfrm>
        </p:grpSpPr>
        <p:sp>
          <p:nvSpPr>
            <p:cNvPr id="7" name="Trapezoid 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8" name="Rectangle 7"/>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84375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simplest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36</a:t>
            </a:fld>
            <a:endParaRPr lang="en-US" dirty="0"/>
          </a:p>
        </p:txBody>
      </p:sp>
      <p:grpSp>
        <p:nvGrpSpPr>
          <p:cNvPr id="20" name="Group 19"/>
          <p:cNvGrpSpPr/>
          <p:nvPr/>
        </p:nvGrpSpPr>
        <p:grpSpPr>
          <a:xfrm>
            <a:off x="3961786" y="3497733"/>
            <a:ext cx="5884149" cy="1347328"/>
            <a:chOff x="3961786" y="3497733"/>
            <a:chExt cx="5884149" cy="1347328"/>
          </a:xfrm>
        </p:grpSpPr>
        <p:sp>
          <p:nvSpPr>
            <p:cNvPr id="6" name="TextBox 5"/>
            <p:cNvSpPr txBox="1"/>
            <p:nvPr/>
          </p:nvSpPr>
          <p:spPr>
            <a:xfrm>
              <a:off x="4961911" y="4475729"/>
              <a:ext cx="1912703" cy="369332"/>
            </a:xfrm>
            <a:prstGeom prst="rect">
              <a:avLst/>
            </a:prstGeom>
            <a:noFill/>
          </p:spPr>
          <p:txBody>
            <a:bodyPr wrap="none" rtlCol="0">
              <a:spAutoFit/>
            </a:bodyPr>
            <a:lstStyle/>
            <a:p>
              <a:r>
                <a:rPr lang="en-US" smtClean="0">
                  <a:latin typeface="Karla" charset="0"/>
                  <a:ea typeface="Karla" charset="0"/>
                  <a:cs typeface="Karla" charset="0"/>
                </a:rPr>
                <a:t>FCN: 20 </a:t>
              </a:r>
              <a:r>
                <a:rPr lang="en-US" dirty="0" smtClean="0">
                  <a:latin typeface="Karla" charset="0"/>
                  <a:ea typeface="Karla" charset="0"/>
                  <a:cs typeface="Karla" charset="0"/>
                </a:rPr>
                <a:t>neurons</a:t>
              </a:r>
              <a:endParaRPr lang="en-US" dirty="0">
                <a:latin typeface="Karla" charset="0"/>
                <a:ea typeface="Karla" charset="0"/>
                <a:cs typeface="Karla" charset="0"/>
              </a:endParaRPr>
            </a:p>
          </p:txBody>
        </p:sp>
        <p:sp>
          <p:nvSpPr>
            <p:cNvPr id="15" name="TextBox 14"/>
            <p:cNvSpPr txBox="1"/>
            <p:nvPr/>
          </p:nvSpPr>
          <p:spPr>
            <a:xfrm>
              <a:off x="6907233" y="4475729"/>
              <a:ext cx="2214068" cy="369332"/>
            </a:xfrm>
            <a:prstGeom prst="rect">
              <a:avLst/>
            </a:prstGeom>
            <a:noFill/>
          </p:spPr>
          <p:txBody>
            <a:bodyPr wrap="none" rtlCol="0">
              <a:spAutoFit/>
            </a:bodyPr>
            <a:lstStyle/>
            <a:p>
              <a:r>
                <a:rPr lang="en-US" dirty="0" smtClean="0">
                  <a:latin typeface="Karla" charset="0"/>
                  <a:ea typeface="Karla" charset="0"/>
                  <a:cs typeface="Karla" charset="0"/>
                </a:rPr>
                <a:t>FCN:10000 neurons</a:t>
              </a:r>
              <a:endParaRPr lang="en-US" dirty="0">
                <a:latin typeface="Karla" charset="0"/>
                <a:ea typeface="Karla" charset="0"/>
                <a:cs typeface="Karla" charset="0"/>
              </a:endParaRPr>
            </a:p>
          </p:txBody>
        </p:sp>
        <p:grpSp>
          <p:nvGrpSpPr>
            <p:cNvPr id="8" name="Group 7"/>
            <p:cNvGrpSpPr/>
            <p:nvPr/>
          </p:nvGrpSpPr>
          <p:grpSpPr>
            <a:xfrm>
              <a:off x="3961786" y="3497733"/>
              <a:ext cx="5884149" cy="6820"/>
              <a:chOff x="3961786" y="3497733"/>
              <a:chExt cx="5884149" cy="6820"/>
            </a:xfrm>
          </p:grpSpPr>
          <p:cxnSp>
            <p:nvCxnSpPr>
              <p:cNvPr id="9" name="Straight Arrow Connector 8"/>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
        <p:nvSpPr>
          <p:cNvPr id="17" name="TextBox 16"/>
          <p:cNvSpPr txBox="1"/>
          <p:nvPr/>
        </p:nvSpPr>
        <p:spPr>
          <a:xfrm>
            <a:off x="10121487" y="3288098"/>
            <a:ext cx="1826141" cy="369332"/>
          </a:xfrm>
          <a:prstGeom prst="rect">
            <a:avLst/>
          </a:prstGeom>
          <a:noFill/>
        </p:spPr>
        <p:txBody>
          <a:bodyPr wrap="none" rtlCol="0">
            <a:spAutoFit/>
          </a:bodyPr>
          <a:lstStyle/>
          <a:p>
            <a:r>
              <a:rPr lang="en-US" dirty="0" smtClean="0">
                <a:latin typeface="Karla" charset="0"/>
                <a:ea typeface="Karla" charset="0"/>
                <a:cs typeface="Karla" charset="0"/>
              </a:rPr>
              <a:t>10000 numbers</a:t>
            </a:r>
            <a:endParaRPr lang="en-US" dirty="0">
              <a:latin typeface="Karla" charset="0"/>
              <a:ea typeface="Karla" charset="0"/>
              <a:cs typeface="Karla" charset="0"/>
            </a:endParaRPr>
          </a:p>
        </p:txBody>
      </p:sp>
      <p:sp>
        <p:nvSpPr>
          <p:cNvPr id="7" name="Content Placeholder 6"/>
          <p:cNvSpPr>
            <a:spLocks noGrp="1"/>
          </p:cNvSpPr>
          <p:nvPr>
            <p:ph idx="1"/>
          </p:nvPr>
        </p:nvSpPr>
        <p:spPr/>
        <p:txBody>
          <a:bodyPr/>
          <a:lstStyle/>
          <a:p>
            <a:r>
              <a:rPr lang="en-US" dirty="0" smtClean="0"/>
              <a:t>Encode and decode </a:t>
            </a:r>
            <a:endParaRPr lang="en-US" dirty="0"/>
          </a:p>
        </p:txBody>
      </p:sp>
      <p:grpSp>
        <p:nvGrpSpPr>
          <p:cNvPr id="19" name="Group 18"/>
          <p:cNvGrpSpPr/>
          <p:nvPr/>
        </p:nvGrpSpPr>
        <p:grpSpPr>
          <a:xfrm>
            <a:off x="2221158" y="2782177"/>
            <a:ext cx="1721946" cy="2096732"/>
            <a:chOff x="2221158" y="2782177"/>
            <a:chExt cx="1721946" cy="2096732"/>
          </a:xfrm>
        </p:grpSpPr>
        <p:sp>
          <p:nvSpPr>
            <p:cNvPr id="10" name="TextBox 9"/>
            <p:cNvSpPr txBox="1"/>
            <p:nvPr/>
          </p:nvSpPr>
          <p:spPr>
            <a:xfrm>
              <a:off x="2221158" y="4509577"/>
              <a:ext cx="1721946" cy="369332"/>
            </a:xfrm>
            <a:prstGeom prst="rect">
              <a:avLst/>
            </a:prstGeom>
            <a:noFill/>
          </p:spPr>
          <p:txBody>
            <a:bodyPr wrap="none" rtlCol="0">
              <a:spAutoFit/>
            </a:bodyPr>
            <a:lstStyle/>
            <a:p>
              <a:r>
                <a:rPr lang="en-US" smtClean="0">
                  <a:latin typeface="Karla" charset="0"/>
                  <a:ea typeface="Karla" charset="0"/>
                  <a:cs typeface="Karla" charset="0"/>
                </a:rPr>
                <a:t>Image 100x100</a:t>
              </a:r>
              <a:endParaRPr lang="en-US" dirty="0">
                <a:latin typeface="Karla" charset="0"/>
                <a:ea typeface="Karla" charset="0"/>
                <a:cs typeface="Karla" charset="0"/>
              </a:endParaRPr>
            </a:p>
          </p:txBody>
        </p:sp>
        <p:pic>
          <p:nvPicPr>
            <p:cNvPr id="18" name="Picture 1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359755" y="2782177"/>
              <a:ext cx="1444752" cy="1444752"/>
            </a:xfrm>
            <a:prstGeom prst="rect">
              <a:avLst/>
            </a:prstGeom>
          </p:spPr>
        </p:pic>
      </p:grpSp>
      <p:sp>
        <p:nvSpPr>
          <p:cNvPr id="21" name="TextBox 20"/>
          <p:cNvSpPr txBox="1"/>
          <p:nvPr/>
        </p:nvSpPr>
        <p:spPr>
          <a:xfrm>
            <a:off x="349292" y="5143423"/>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a:t>
            </a:r>
            <a:r>
              <a:rPr lang="en-US" sz="2000" dirty="0" smtClean="0">
                <a:solidFill>
                  <a:schemeClr val="tx1">
                    <a:lumMod val="75000"/>
                    <a:lumOff val="25000"/>
                  </a:schemeClr>
                </a:solidFill>
                <a:latin typeface="Karla" charset="0"/>
                <a:ea typeface="Karla" charset="0"/>
                <a:cs typeface="Karla" charset="0"/>
              </a:rPr>
              <a:t>the input.</a:t>
            </a:r>
            <a:endParaRPr lang="en-US" sz="2000" dirty="0">
              <a:solidFill>
                <a:schemeClr val="tx1">
                  <a:lumMod val="75000"/>
                  <a:lumOff val="25000"/>
                </a:schemeClr>
              </a:solidFill>
              <a:latin typeface="Karla" charset="0"/>
              <a:ea typeface="Karla" charset="0"/>
              <a:cs typeface="Karla" charset="0"/>
            </a:endParaRPr>
          </a:p>
        </p:txBody>
      </p:sp>
      <p:grpSp>
        <p:nvGrpSpPr>
          <p:cNvPr id="22" name="Group 21"/>
          <p:cNvGrpSpPr/>
          <p:nvPr/>
        </p:nvGrpSpPr>
        <p:grpSpPr>
          <a:xfrm>
            <a:off x="5348059" y="2794000"/>
            <a:ext cx="1487192" cy="1371600"/>
            <a:chOff x="5348059" y="2794000"/>
            <a:chExt cx="1487192" cy="1371600"/>
          </a:xfrm>
        </p:grpSpPr>
        <p:sp>
          <p:nvSpPr>
            <p:cNvPr id="23" name="Trapezoid 2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4" name="Rectangle 23"/>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25" name="Group 24"/>
          <p:cNvGrpSpPr/>
          <p:nvPr/>
        </p:nvGrpSpPr>
        <p:grpSpPr>
          <a:xfrm>
            <a:off x="7080662" y="2782177"/>
            <a:ext cx="1460408" cy="1371600"/>
            <a:chOff x="5199801" y="2814048"/>
            <a:chExt cx="1460408" cy="1371600"/>
          </a:xfrm>
        </p:grpSpPr>
        <p:sp>
          <p:nvSpPr>
            <p:cNvPr id="26" name="Trapezoid 2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7" name="Rectangle 26"/>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10K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13976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Bottleneck</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37</a:t>
            </a:fld>
            <a:endParaRPr lang="en-US" dirty="0"/>
          </a:p>
        </p:txBody>
      </p:sp>
      <p:pic>
        <p:nvPicPr>
          <p:cNvPr id="6" name="Picture 5"/>
          <p:cNvPicPr>
            <a:picLocks noChangeAspect="1"/>
          </p:cNvPicPr>
          <p:nvPr/>
        </p:nvPicPr>
        <p:blipFill>
          <a:blip r:embed="rId3"/>
          <a:stretch>
            <a:fillRect/>
          </a:stretch>
        </p:blipFill>
        <p:spPr>
          <a:xfrm>
            <a:off x="6355229" y="3003878"/>
            <a:ext cx="4940300" cy="2806700"/>
          </a:xfrm>
          <a:prstGeom prst="rect">
            <a:avLst/>
          </a:prstGeom>
        </p:spPr>
      </p:pic>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We start with  </a:t>
            </a:r>
            <a:r>
              <a:rPr lang="en-US" sz="2400" dirty="0">
                <a:solidFill>
                  <a:schemeClr val="tx1">
                    <a:lumMod val="75000"/>
                    <a:lumOff val="25000"/>
                  </a:schemeClr>
                </a:solidFill>
                <a:latin typeface="Karla" charset="0"/>
                <a:ea typeface="Karla" charset="0"/>
                <a:cs typeface="Karla" charset="0"/>
              </a:rPr>
              <a:t>10,000 </a:t>
            </a:r>
            <a:r>
              <a:rPr lang="en-US" sz="2400" dirty="0" smtClean="0">
                <a:solidFill>
                  <a:schemeClr val="tx1">
                    <a:lumMod val="75000"/>
                    <a:lumOff val="25000"/>
                  </a:schemeClr>
                </a:solidFill>
                <a:latin typeface="Karla" charset="0"/>
                <a:ea typeface="Karla" charset="0"/>
                <a:cs typeface="Karla" charset="0"/>
              </a:rPr>
              <a:t>elements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We have 20 </a:t>
            </a:r>
            <a:r>
              <a:rPr lang="en-US" sz="2400" dirty="0">
                <a:solidFill>
                  <a:schemeClr val="tx1">
                    <a:lumMod val="75000"/>
                    <a:lumOff val="25000"/>
                  </a:schemeClr>
                </a:solidFill>
                <a:latin typeface="Karla" charset="0"/>
                <a:ea typeface="Karla" charset="0"/>
                <a:cs typeface="Karla" charset="0"/>
              </a:rPr>
              <a:t>in the </a:t>
            </a:r>
            <a:r>
              <a:rPr lang="en-US" sz="2400" dirty="0" smtClean="0">
                <a:solidFill>
                  <a:schemeClr val="tx1">
                    <a:lumMod val="75000"/>
                    <a:lumOff val="25000"/>
                  </a:schemeClr>
                </a:solidFill>
                <a:latin typeface="Karla" charset="0"/>
                <a:ea typeface="Karla" charset="0"/>
                <a:cs typeface="Karla" charset="0"/>
              </a:rPr>
              <a:t>middle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And </a:t>
            </a:r>
            <a:r>
              <a:rPr lang="en-US" sz="2400" dirty="0">
                <a:solidFill>
                  <a:schemeClr val="tx1">
                    <a:lumMod val="75000"/>
                    <a:lumOff val="25000"/>
                  </a:schemeClr>
                </a:solidFill>
                <a:latin typeface="Karla" charset="0"/>
                <a:ea typeface="Karla" charset="0"/>
                <a:cs typeface="Karla" charset="0"/>
              </a:rPr>
              <a:t>10,000 </a:t>
            </a:r>
            <a:r>
              <a:rPr lang="en-US" sz="2400" dirty="0" smtClean="0">
                <a:solidFill>
                  <a:schemeClr val="tx1">
                    <a:lumMod val="75000"/>
                    <a:lumOff val="25000"/>
                  </a:schemeClr>
                </a:solidFill>
                <a:latin typeface="Karla" charset="0"/>
                <a:ea typeface="Karla" charset="0"/>
                <a:cs typeface="Karla" charset="0"/>
              </a:rPr>
              <a:t>elements again </a:t>
            </a:r>
            <a:r>
              <a:rPr lang="en-US" sz="2400" dirty="0">
                <a:solidFill>
                  <a:schemeClr val="tx1">
                    <a:lumMod val="75000"/>
                    <a:lumOff val="25000"/>
                  </a:schemeClr>
                </a:solidFill>
                <a:latin typeface="Karla" charset="0"/>
                <a:ea typeface="Karla" charset="0"/>
                <a:cs typeface="Karla" charset="0"/>
              </a:rPr>
              <a:t>at the </a:t>
            </a:r>
            <a:r>
              <a:rPr lang="en-US" sz="2400" dirty="0" smtClean="0">
                <a:solidFill>
                  <a:schemeClr val="tx1">
                    <a:lumMod val="75000"/>
                    <a:lumOff val="25000"/>
                  </a:schemeClr>
                </a:solidFill>
                <a:latin typeface="Karla" charset="0"/>
                <a:ea typeface="Karla" charset="0"/>
                <a:cs typeface="Karla" charset="0"/>
              </a:rPr>
              <a:t>end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Latent variables and latent layer</a:t>
            </a:r>
            <a:endParaRPr lang="en-US" dirty="0"/>
          </a:p>
        </p:txBody>
      </p:sp>
      <p:sp>
        <p:nvSpPr>
          <p:cNvPr id="3" name="Content Placeholder 2"/>
          <p:cNvSpPr>
            <a:spLocks noGrp="1"/>
          </p:cNvSpPr>
          <p:nvPr>
            <p:ph idx="1"/>
          </p:nvPr>
        </p:nvSpPr>
        <p:spPr>
          <a:xfrm>
            <a:off x="833414" y="1177758"/>
            <a:ext cx="11009293" cy="2111143"/>
          </a:xfrm>
        </p:spPr>
        <p:txBody>
          <a:bodyPr/>
          <a:lstStyle/>
          <a:p>
            <a:r>
              <a:rPr lang="en-US" dirty="0" smtClean="0"/>
              <a:t>We </a:t>
            </a:r>
            <a:r>
              <a:rPr lang="en-US" dirty="0"/>
              <a:t>say that an autoencoder is an example of </a:t>
            </a:r>
            <a:r>
              <a:rPr lang="en-US" b="1" dirty="0"/>
              <a:t>semi-supervised </a:t>
            </a:r>
            <a:r>
              <a:rPr lang="en-US" dirty="0"/>
              <a:t>learning. </a:t>
            </a:r>
            <a:endParaRPr lang="en-US" dirty="0" smtClean="0"/>
          </a:p>
          <a:p>
            <a:endParaRPr lang="en-US" dirty="0" smtClean="0"/>
          </a:p>
          <a:p>
            <a:r>
              <a:rPr lang="en-US" dirty="0" smtClean="0"/>
              <a:t>It </a:t>
            </a:r>
            <a:r>
              <a:rPr lang="en-US" dirty="0"/>
              <a:t>sort-of is </a:t>
            </a:r>
            <a:r>
              <a:rPr lang="en-US" b="1" dirty="0"/>
              <a:t>supervised</a:t>
            </a:r>
            <a:r>
              <a:rPr lang="en-US" dirty="0"/>
              <a:t> learning because we give the system explicit goal data (the output should be the same as the input), and it sort-of isn’t supervised learning because we don’t have any manually determined labels or targets on the </a:t>
            </a:r>
            <a:r>
              <a:rPr lang="en-US" dirty="0" smtClean="0"/>
              <a:t>inputs</a:t>
            </a:r>
            <a:r>
              <a:rPr lang="en-US" dirty="0" smtClean="0"/>
              <a:t>.</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dirty="0"/>
          </a:p>
        </p:txBody>
      </p:sp>
    </p:spTree>
    <p:extLst>
      <p:ext uri="{BB962C8B-B14F-4D97-AF65-F5344CB8AC3E}">
        <p14:creationId xmlns:p14="http://schemas.microsoft.com/office/powerpoint/2010/main" val="8130684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Autoencoders in action</a:t>
            </a:r>
            <a:endParaRPr lang="en-US" dirty="0"/>
          </a:p>
        </p:txBody>
      </p:sp>
      <p:sp>
        <p:nvSpPr>
          <p:cNvPr id="3" name="Content Placeholder 2"/>
          <p:cNvSpPr>
            <a:spLocks noGrp="1"/>
          </p:cNvSpPr>
          <p:nvPr>
            <p:ph idx="1"/>
          </p:nvPr>
        </p:nvSpPr>
        <p:spPr/>
        <p:txBody>
          <a:bodyPr/>
          <a:lstStyle/>
          <a:p>
            <a:r>
              <a:rPr lang="en-US" dirty="0" smtClean="0"/>
              <a:t>Comparing the input and output pixel by pixel.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144789" y="2654359"/>
            <a:ext cx="3753870" cy="2797517"/>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301508" y="2668192"/>
            <a:ext cx="2743200" cy="2743200"/>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278754" y="2668192"/>
            <a:ext cx="2743200" cy="2743200"/>
          </a:xfrm>
          <a:prstGeom prst="rect">
            <a:avLst/>
          </a:prstGeom>
        </p:spPr>
      </p:pic>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dirty="0" smtClean="0">
                <a:solidFill>
                  <a:schemeClr val="tx1">
                    <a:lumMod val="75000"/>
                    <a:lumOff val="25000"/>
                  </a:schemeClr>
                </a:solidFill>
              </a:rPr>
              <a:t>Quick review of Neural Networks</a:t>
            </a:r>
          </a:p>
          <a:p>
            <a:pPr marL="457200" indent="-457200">
              <a:spcAft>
                <a:spcPts val="1200"/>
              </a:spcAft>
              <a:buFont typeface="Arial" charset="0"/>
              <a:buChar char="•"/>
            </a:pPr>
            <a:r>
              <a:rPr lang="en-US" dirty="0" smtClean="0">
                <a:solidFill>
                  <a:schemeClr val="tx1">
                    <a:lumMod val="75000"/>
                    <a:lumOff val="25000"/>
                  </a:schemeClr>
                </a:solidFill>
              </a:rPr>
              <a:t>Representation Learning </a:t>
            </a:r>
          </a:p>
          <a:p>
            <a:pPr marL="457200" indent="-457200">
              <a:spcAft>
                <a:spcPts val="1200"/>
              </a:spcAft>
              <a:buFont typeface="Arial" charset="0"/>
              <a:buChar char="•"/>
            </a:pPr>
            <a:r>
              <a:rPr lang="en-US" dirty="0" smtClean="0">
                <a:solidFill>
                  <a:schemeClr val="tx1">
                    <a:lumMod val="75000"/>
                    <a:lumOff val="25000"/>
                  </a:schemeClr>
                </a:solidFill>
              </a:rPr>
              <a:t>Autoencoders</a:t>
            </a:r>
          </a:p>
          <a:p>
            <a:pPr marL="457200" indent="-457200">
              <a:spcAft>
                <a:spcPts val="1200"/>
              </a:spcAft>
              <a:buFont typeface="Arial" charset="0"/>
              <a:buChar char="•"/>
            </a:pPr>
            <a:r>
              <a:rPr lang="en-US" dirty="0" smtClean="0">
                <a:solidFill>
                  <a:schemeClr val="tx1">
                    <a:lumMod val="75000"/>
                    <a:lumOff val="25000"/>
                  </a:schemeClr>
                </a:solidFill>
              </a:rPr>
              <a:t>Variational autoencoders</a:t>
            </a:r>
          </a:p>
          <a:p>
            <a:pPr>
              <a:spcAft>
                <a:spcPts val="1200"/>
              </a:spcAft>
            </a:pPr>
            <a:endParaRPr lang="en-US" dirty="0" smtClean="0">
              <a:solidFill>
                <a:schemeClr val="tx1">
                  <a:lumMod val="75000"/>
                  <a:lumOff val="25000"/>
                </a:schemeClr>
              </a:solidFill>
            </a:endParaRPr>
          </a:p>
          <a:p>
            <a:pPr>
              <a:spcAft>
                <a:spcPts val="1200"/>
              </a:spcAft>
            </a:pPr>
            <a:endParaRPr lang="en-US" dirty="0" smtClean="0">
              <a:solidFill>
                <a:schemeClr val="tx1">
                  <a:lumMod val="75000"/>
                  <a:lumOff val="25000"/>
                </a:schemeClr>
              </a:solidFill>
            </a:endParaRPr>
          </a:p>
          <a:p>
            <a:pPr>
              <a:spcAft>
                <a:spcPts val="1200"/>
              </a:spcAft>
            </a:pPr>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4</a:t>
            </a:fld>
            <a:endParaRPr lang="en-US" dirty="0"/>
          </a:p>
        </p:txBody>
      </p:sp>
    </p:spTree>
    <p:extLst>
      <p:ext uri="{BB962C8B-B14F-4D97-AF65-F5344CB8AC3E}">
        <p14:creationId xmlns:p14="http://schemas.microsoft.com/office/powerpoint/2010/main" val="15962605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t>
            </a:r>
            <a:r>
              <a:rPr lang="en-US" dirty="0" smtClean="0"/>
              <a:t>action (</a:t>
            </a:r>
            <a:r>
              <a:rPr lang="en-US" dirty="0" err="1" smtClean="0"/>
              <a:t>cont</a:t>
            </a:r>
            <a:r>
              <a:rPr lang="en-US" dirty="0" smtClean="0"/>
              <a:t>)</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dirty="0"/>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pic>
        <p:nvPicPr>
          <p:cNvPr id="15" name="Picture 14"/>
          <p:cNvPicPr>
            <a:picLocks noChangeAspect="1"/>
          </p:cNvPicPr>
          <p:nvPr/>
        </p:nvPicPr>
        <p:blipFill>
          <a:blip r:embed="rId4"/>
          <a:stretch>
            <a:fillRect/>
          </a:stretch>
        </p:blipFill>
        <p:spPr>
          <a:xfrm>
            <a:off x="1204386" y="2693196"/>
            <a:ext cx="1444752" cy="1444752"/>
          </a:xfrm>
          <a:prstGeom prst="rect">
            <a:avLst/>
          </a:prstGeom>
        </p:spPr>
      </p:pic>
      <p:grpSp>
        <p:nvGrpSpPr>
          <p:cNvPr id="16" name="Group 15"/>
          <p:cNvGrpSpPr/>
          <p:nvPr/>
        </p:nvGrpSpPr>
        <p:grpSpPr>
          <a:xfrm>
            <a:off x="3007045" y="3432698"/>
            <a:ext cx="5884149" cy="6820"/>
            <a:chOff x="3961786" y="3497733"/>
            <a:chExt cx="5884149" cy="6820"/>
          </a:xfrm>
        </p:grpSpPr>
        <p:cxnSp>
          <p:nvCxnSpPr>
            <p:cNvPr id="18" name="Straight Arrow Connector 17"/>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2" name="Picture 11"/>
          <p:cNvPicPr>
            <a:picLocks/>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204386" y="2717142"/>
            <a:ext cx="1444752" cy="1444752"/>
          </a:xfrm>
          <a:prstGeom prst="rect">
            <a:avLst/>
          </a:prstGeom>
        </p:spPr>
      </p:pic>
      <p:grpSp>
        <p:nvGrpSpPr>
          <p:cNvPr id="13" name="Group 12"/>
          <p:cNvGrpSpPr/>
          <p:nvPr/>
        </p:nvGrpSpPr>
        <p:grpSpPr>
          <a:xfrm>
            <a:off x="4632573" y="2790294"/>
            <a:ext cx="1487192" cy="1371600"/>
            <a:chOff x="5348059" y="2794000"/>
            <a:chExt cx="1487192" cy="1371600"/>
          </a:xfrm>
        </p:grpSpPr>
        <p:sp>
          <p:nvSpPr>
            <p:cNvPr id="22" name="Trapezoid 21"/>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3" name="Rectangle 22"/>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24" name="Group 23"/>
          <p:cNvGrpSpPr/>
          <p:nvPr/>
        </p:nvGrpSpPr>
        <p:grpSpPr>
          <a:xfrm>
            <a:off x="6365176" y="2778471"/>
            <a:ext cx="1460408" cy="1371600"/>
            <a:chOff x="5199801" y="2814048"/>
            <a:chExt cx="1460408" cy="1371600"/>
          </a:xfrm>
        </p:grpSpPr>
        <p:sp>
          <p:nvSpPr>
            <p:cNvPr id="25" name="Trapezoid 24"/>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6" name="Rectangle 25"/>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10K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41</a:t>
            </a:fld>
            <a:endParaRPr lang="en-US" dirty="0"/>
          </a:p>
        </p:txBody>
      </p:sp>
      <p:grpSp>
        <p:nvGrpSpPr>
          <p:cNvPr id="19" name="Group 18"/>
          <p:cNvGrpSpPr/>
          <p:nvPr/>
        </p:nvGrpSpPr>
        <p:grpSpPr>
          <a:xfrm>
            <a:off x="3007045" y="3432698"/>
            <a:ext cx="5884149" cy="6820"/>
            <a:chOff x="3961786" y="3497733"/>
            <a:chExt cx="5884149" cy="6820"/>
          </a:xfrm>
        </p:grpSpPr>
        <p:cxnSp>
          <p:nvCxnSpPr>
            <p:cNvPr id="21" name="Straight Arrow Connector 20"/>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4" name="Picture 2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grpSp>
        <p:nvGrpSpPr>
          <p:cNvPr id="12" name="Group 11"/>
          <p:cNvGrpSpPr/>
          <p:nvPr/>
        </p:nvGrpSpPr>
        <p:grpSpPr>
          <a:xfrm>
            <a:off x="4618325" y="2766348"/>
            <a:ext cx="1487192" cy="1371600"/>
            <a:chOff x="5348059" y="2794000"/>
            <a:chExt cx="1487192" cy="1371600"/>
          </a:xfrm>
        </p:grpSpPr>
        <p:sp>
          <p:nvSpPr>
            <p:cNvPr id="13" name="Trapezoid 1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4" name="Rectangle 13"/>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15" name="Group 14"/>
          <p:cNvGrpSpPr/>
          <p:nvPr/>
        </p:nvGrpSpPr>
        <p:grpSpPr>
          <a:xfrm>
            <a:off x="6350928" y="2754525"/>
            <a:ext cx="1460408" cy="1371600"/>
            <a:chOff x="5199801" y="2814048"/>
            <a:chExt cx="1460408" cy="1371600"/>
          </a:xfrm>
        </p:grpSpPr>
        <p:sp>
          <p:nvSpPr>
            <p:cNvPr id="16" name="Trapezoid 1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7" name="Rectangle 16"/>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10K neurons</a:t>
              </a:r>
              <a:endParaRPr lang="en-US" sz="1400" dirty="0">
                <a:latin typeface="Karla" charset="0"/>
                <a:ea typeface="Karla" charset="0"/>
                <a:cs typeface="Karla" charset="0"/>
              </a:endParaRPr>
            </a:p>
          </p:txBody>
        </p:sp>
      </p:grpSp>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134891" y="2754525"/>
            <a:ext cx="1452478" cy="1444752"/>
          </a:xfrm>
          <a:prstGeom prst="rect">
            <a:avLst/>
          </a:prstGeom>
        </p:spPr>
      </p:pic>
    </p:spTree>
    <p:extLst>
      <p:ext uri="{BB962C8B-B14F-4D97-AF65-F5344CB8AC3E}">
        <p14:creationId xmlns:p14="http://schemas.microsoft.com/office/powerpoint/2010/main" val="10310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4980" y="2058750"/>
            <a:ext cx="5215278" cy="3849764"/>
          </a:xfrm>
        </p:spPr>
      </p:pic>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dirty="0"/>
          </a:p>
        </p:txBody>
      </p:sp>
      <p:sp>
        <p:nvSpPr>
          <p:cNvPr id="6" name="Content Placeholder 2"/>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 must train with a variety of images.</a:t>
            </a:r>
            <a:endParaRPr lang="en-US" dirty="0"/>
          </a:p>
        </p:txBody>
      </p:sp>
    </p:spTree>
    <p:extLst>
      <p:ext uri="{BB962C8B-B14F-4D97-AF65-F5344CB8AC3E}">
        <p14:creationId xmlns:p14="http://schemas.microsoft.com/office/powerpoint/2010/main" val="16469063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3" name="Content Placeholder 2"/>
          <p:cNvSpPr>
            <a:spLocks noGrp="1"/>
          </p:cNvSpPr>
          <p:nvPr>
            <p:ph idx="1"/>
          </p:nvPr>
        </p:nvSpPr>
        <p:spPr/>
        <p:txBody>
          <a:bodyPr/>
          <a:lstStyle/>
          <a:p>
            <a:r>
              <a:rPr lang="en-US" dirty="0" smtClean="0"/>
              <a:t>Testing it again</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43</a:t>
            </a:fld>
            <a:endParaRPr lang="en-US" dirty="0"/>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07008" y="2697480"/>
            <a:ext cx="1444752" cy="1444752"/>
          </a:xfrm>
          <a:prstGeom prst="rect">
            <a:avLst/>
          </a:prstGeom>
        </p:spPr>
      </p:pic>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10K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6377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autoencoder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1065" y="983807"/>
            <a:ext cx="3449869" cy="3449869"/>
          </a:xfrm>
        </p:spPr>
      </p:pic>
      <p:sp>
        <p:nvSpPr>
          <p:cNvPr id="4" name="Slide Number Placeholder 3"/>
          <p:cNvSpPr>
            <a:spLocks noGrp="1"/>
          </p:cNvSpPr>
          <p:nvPr>
            <p:ph type="sldNum" sz="quarter" idx="12"/>
          </p:nvPr>
        </p:nvSpPr>
        <p:spPr/>
        <p:txBody>
          <a:bodyPr/>
          <a:lstStyle/>
          <a:p>
            <a:fld id="{81B7CCDB-6D39-0547-B7B3-C80E39D6513A}" type="slidenum">
              <a:rPr lang="en-US" smtClean="0"/>
              <a:pPr/>
              <a:t>44</a:t>
            </a:fld>
            <a:endParaRPr lang="en-US" dirty="0"/>
          </a:p>
        </p:txBody>
      </p:sp>
      <p:pic>
        <p:nvPicPr>
          <p:cNvPr id="11" name="Picture 10"/>
          <p:cNvPicPr>
            <a:picLocks noChangeAspect="1"/>
          </p:cNvPicPr>
          <p:nvPr/>
        </p:nvPicPr>
        <p:blipFill>
          <a:blip r:embed="rId3"/>
          <a:stretch>
            <a:fillRect/>
          </a:stretch>
        </p:blipFill>
        <p:spPr>
          <a:xfrm>
            <a:off x="1843701" y="4793341"/>
            <a:ext cx="1431396" cy="1444774"/>
          </a:xfrm>
          <a:prstGeom prst="rect">
            <a:avLst/>
          </a:prstGeom>
        </p:spPr>
      </p:pic>
      <p:pic>
        <p:nvPicPr>
          <p:cNvPr id="12" name="Picture 11"/>
          <p:cNvPicPr>
            <a:picLocks noChangeAspect="1"/>
          </p:cNvPicPr>
          <p:nvPr/>
        </p:nvPicPr>
        <p:blipFill>
          <a:blip r:embed="rId4"/>
          <a:stretch>
            <a:fillRect/>
          </a:stretch>
        </p:blipFill>
        <p:spPr>
          <a:xfrm>
            <a:off x="9323495" y="4732012"/>
            <a:ext cx="1438001" cy="1444752"/>
          </a:xfrm>
          <a:prstGeom prst="rect">
            <a:avLst/>
          </a:prstGeom>
        </p:spPr>
      </p:pic>
      <p:grpSp>
        <p:nvGrpSpPr>
          <p:cNvPr id="13" name="Group 12"/>
          <p:cNvGrpSpPr/>
          <p:nvPr/>
        </p:nvGrpSpPr>
        <p:grpSpPr>
          <a:xfrm>
            <a:off x="3409042" y="5471514"/>
            <a:ext cx="5637012" cy="6820"/>
            <a:chOff x="3961786" y="3497733"/>
            <a:chExt cx="5637012" cy="6820"/>
          </a:xfrm>
        </p:grpSpPr>
        <p:cxnSp>
          <p:nvCxnSpPr>
            <p:cNvPr id="14" name="Straight Arrow Connector 13"/>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598673"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785542" y="4805164"/>
            <a:ext cx="1487192" cy="1371600"/>
            <a:chOff x="5348059" y="2794000"/>
            <a:chExt cx="1487192" cy="1371600"/>
          </a:xfrm>
        </p:grpSpPr>
        <p:sp>
          <p:nvSpPr>
            <p:cNvPr id="17" name="Trapezoid 1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8" name="Rectangle 17"/>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19" name="Group 18"/>
          <p:cNvGrpSpPr/>
          <p:nvPr/>
        </p:nvGrpSpPr>
        <p:grpSpPr>
          <a:xfrm>
            <a:off x="6308080" y="4793341"/>
            <a:ext cx="1460408" cy="1371600"/>
            <a:chOff x="5199801" y="2814048"/>
            <a:chExt cx="1460408" cy="1371600"/>
          </a:xfrm>
        </p:grpSpPr>
        <p:sp>
          <p:nvSpPr>
            <p:cNvPr id="20" name="Trapezoid 19"/>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1" name="Rectangle 20"/>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784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11974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729043" y="910522"/>
            <a:ext cx="2380780" cy="400110"/>
          </a:xfrm>
          <a:prstGeom prst="rect">
            <a:avLst/>
          </a:prstGeom>
          <a:noFill/>
        </p:spPr>
        <p:txBody>
          <a:bodyPr wrap="none" rtlCol="0">
            <a:spAutoFit/>
          </a:bodyPr>
          <a:lstStyle/>
          <a:p>
            <a:r>
              <a:rPr lang="en-US" sz="2000" dirty="0" smtClean="0">
                <a:latin typeface="Karla" charset="0"/>
                <a:ea typeface="Karla" charset="0"/>
                <a:cs typeface="Karla" charset="0"/>
              </a:rPr>
              <a:t>20 latent variables</a:t>
            </a:r>
            <a:endParaRPr lang="en-US" sz="2000" dirty="0">
              <a:latin typeface="Karla" charset="0"/>
              <a:ea typeface="Karla" charset="0"/>
              <a:cs typeface="Karla" charset="0"/>
            </a:endParaRPr>
          </a:p>
        </p:txBody>
      </p:sp>
      <p:sp>
        <p:nvSpPr>
          <p:cNvPr id="11" name="TextBox 10"/>
          <p:cNvSpPr txBox="1"/>
          <p:nvPr/>
        </p:nvSpPr>
        <p:spPr>
          <a:xfrm>
            <a:off x="701792" y="3148100"/>
            <a:ext cx="2316660" cy="400110"/>
          </a:xfrm>
          <a:prstGeom prst="rect">
            <a:avLst/>
          </a:prstGeom>
          <a:noFill/>
        </p:spPr>
        <p:txBody>
          <a:bodyPr wrap="none" rtlCol="0">
            <a:spAutoFit/>
          </a:bodyPr>
          <a:lstStyle/>
          <a:p>
            <a:r>
              <a:rPr lang="en-US" sz="2000" dirty="0">
                <a:latin typeface="Karla" charset="0"/>
                <a:ea typeface="Karla" charset="0"/>
                <a:cs typeface="Karla" charset="0"/>
              </a:rPr>
              <a:t>1</a:t>
            </a:r>
            <a:r>
              <a:rPr lang="en-US" sz="2000" dirty="0" smtClean="0">
                <a:latin typeface="Karla" charset="0"/>
                <a:ea typeface="Karla" charset="0"/>
                <a:cs typeface="Karla" charset="0"/>
              </a:rPr>
              <a:t>0 latent variables</a:t>
            </a:r>
            <a:endParaRPr lang="en-US" sz="2000" dirty="0">
              <a:latin typeface="Karla" charset="0"/>
              <a:ea typeface="Karla" charset="0"/>
              <a:cs typeface="Karla" charset="0"/>
            </a:endParaRPr>
          </a:p>
        </p:txBody>
      </p:sp>
      <p:sp>
        <p:nvSpPr>
          <p:cNvPr id="12" name="TextBox 11"/>
          <p:cNvSpPr txBox="1"/>
          <p:nvPr/>
        </p:nvSpPr>
        <p:spPr>
          <a:xfrm>
            <a:off x="729043" y="5396096"/>
            <a:ext cx="2289409" cy="400110"/>
          </a:xfrm>
          <a:prstGeom prst="rect">
            <a:avLst/>
          </a:prstGeom>
          <a:noFill/>
        </p:spPr>
        <p:txBody>
          <a:bodyPr wrap="none" rtlCol="0">
            <a:spAutoFit/>
          </a:bodyPr>
          <a:lstStyle/>
          <a:p>
            <a:r>
              <a:rPr lang="en-US" sz="2000" dirty="0">
                <a:latin typeface="Karla" charset="0"/>
                <a:ea typeface="Karla" charset="0"/>
                <a:cs typeface="Karla" charset="0"/>
              </a:rPr>
              <a:t>2</a:t>
            </a:r>
            <a:r>
              <a:rPr lang="en-US" sz="2000" dirty="0" smtClean="0">
                <a:latin typeface="Karla" charset="0"/>
                <a:ea typeface="Karla" charset="0"/>
                <a:cs typeface="Karla" charset="0"/>
              </a:rPr>
              <a:t>  latent variables</a:t>
            </a:r>
            <a:endParaRPr lang="en-US" sz="2000" dirty="0">
              <a:latin typeface="Karla" charset="0"/>
              <a:ea typeface="Karla" charset="0"/>
              <a:cs typeface="Karla" charset="0"/>
            </a:endParaRP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
        <p:nvSpPr>
          <p:cNvPr id="10" name="TextBox 9"/>
          <p:cNvSpPr txBox="1"/>
          <p:nvPr/>
        </p:nvSpPr>
        <p:spPr>
          <a:xfrm>
            <a:off x="4841528" y="530772"/>
            <a:ext cx="1000595" cy="369332"/>
          </a:xfrm>
          <a:prstGeom prst="rect">
            <a:avLst/>
          </a:prstGeom>
          <a:noFill/>
        </p:spPr>
        <p:txBody>
          <a:bodyPr wrap="none" rtlCol="0">
            <a:spAutoFit/>
          </a:bodyPr>
          <a:lstStyle/>
          <a:p>
            <a:r>
              <a:rPr lang="en-US" dirty="0">
                <a:latin typeface="Karla" charset="0"/>
                <a:ea typeface="Karla" charset="0"/>
                <a:cs typeface="Karla" charset="0"/>
              </a:rPr>
              <a:t>o</a:t>
            </a:r>
            <a:r>
              <a:rPr lang="en-US" dirty="0" smtClean="0">
                <a:latin typeface="Karla" charset="0"/>
                <a:ea typeface="Karla" charset="0"/>
                <a:cs typeface="Karla" charset="0"/>
              </a:rPr>
              <a:t>riginal</a:t>
            </a:r>
            <a:endParaRPr lang="en-US" dirty="0">
              <a:latin typeface="Karla" charset="0"/>
              <a:ea typeface="Karla" charset="0"/>
              <a:cs typeface="Karla" charset="0"/>
            </a:endParaRPr>
          </a:p>
        </p:txBody>
      </p:sp>
      <p:sp>
        <p:nvSpPr>
          <p:cNvPr id="14" name="TextBox 13"/>
          <p:cNvSpPr txBox="1"/>
          <p:nvPr/>
        </p:nvSpPr>
        <p:spPr>
          <a:xfrm>
            <a:off x="4504898" y="1361769"/>
            <a:ext cx="1673856" cy="369332"/>
          </a:xfrm>
          <a:prstGeom prst="rect">
            <a:avLst/>
          </a:prstGeom>
          <a:noFill/>
        </p:spPr>
        <p:txBody>
          <a:bodyPr wrap="none" rtlCol="0">
            <a:spAutoFit/>
          </a:bodyPr>
          <a:lstStyle/>
          <a:p>
            <a:r>
              <a:rPr lang="en-US" dirty="0" smtClean="0">
                <a:latin typeface="Karla" charset="0"/>
                <a:ea typeface="Karla" charset="0"/>
                <a:cs typeface="Karla" charset="0"/>
              </a:rPr>
              <a:t>reconstructed</a:t>
            </a:r>
            <a:endParaRPr lang="en-US" dirty="0">
              <a:latin typeface="Karla" charset="0"/>
              <a:ea typeface="Karla" charset="0"/>
              <a:cs typeface="Karla" charset="0"/>
            </a:endParaRPr>
          </a:p>
        </p:txBody>
      </p:sp>
      <p:grpSp>
        <p:nvGrpSpPr>
          <p:cNvPr id="3" name="Group 2"/>
          <p:cNvGrpSpPr/>
          <p:nvPr/>
        </p:nvGrpSpPr>
        <p:grpSpPr>
          <a:xfrm>
            <a:off x="4475690" y="2778768"/>
            <a:ext cx="1673856" cy="1200329"/>
            <a:chOff x="4657298" y="683172"/>
            <a:chExt cx="1673856" cy="1200329"/>
          </a:xfrm>
        </p:grpSpPr>
        <p:sp>
          <p:nvSpPr>
            <p:cNvPr id="15" name="TextBox 14"/>
            <p:cNvSpPr txBox="1"/>
            <p:nvPr/>
          </p:nvSpPr>
          <p:spPr>
            <a:xfrm>
              <a:off x="4993928" y="683172"/>
              <a:ext cx="1000595" cy="369332"/>
            </a:xfrm>
            <a:prstGeom prst="rect">
              <a:avLst/>
            </a:prstGeom>
            <a:noFill/>
          </p:spPr>
          <p:txBody>
            <a:bodyPr wrap="none" rtlCol="0">
              <a:spAutoFit/>
            </a:bodyPr>
            <a:lstStyle/>
            <a:p>
              <a:r>
                <a:rPr lang="en-US" dirty="0">
                  <a:latin typeface="Karla" charset="0"/>
                  <a:ea typeface="Karla" charset="0"/>
                  <a:cs typeface="Karla" charset="0"/>
                </a:rPr>
                <a:t>o</a:t>
              </a:r>
              <a:r>
                <a:rPr lang="en-US" dirty="0" smtClean="0">
                  <a:latin typeface="Karla" charset="0"/>
                  <a:ea typeface="Karla" charset="0"/>
                  <a:cs typeface="Karla" charset="0"/>
                </a:rPr>
                <a:t>riginal</a:t>
              </a:r>
              <a:endParaRPr lang="en-US" dirty="0">
                <a:latin typeface="Karla" charset="0"/>
                <a:ea typeface="Karla" charset="0"/>
                <a:cs typeface="Karla" charset="0"/>
              </a:endParaRPr>
            </a:p>
          </p:txBody>
        </p:sp>
        <p:sp>
          <p:nvSpPr>
            <p:cNvPr id="16" name="TextBox 15"/>
            <p:cNvSpPr txBox="1"/>
            <p:nvPr/>
          </p:nvSpPr>
          <p:spPr>
            <a:xfrm>
              <a:off x="4657298" y="1514169"/>
              <a:ext cx="1673856" cy="369332"/>
            </a:xfrm>
            <a:prstGeom prst="rect">
              <a:avLst/>
            </a:prstGeom>
            <a:noFill/>
          </p:spPr>
          <p:txBody>
            <a:bodyPr wrap="none" rtlCol="0">
              <a:spAutoFit/>
            </a:bodyPr>
            <a:lstStyle/>
            <a:p>
              <a:r>
                <a:rPr lang="en-US" dirty="0" smtClean="0">
                  <a:latin typeface="Karla" charset="0"/>
                  <a:ea typeface="Karla" charset="0"/>
                  <a:cs typeface="Karla" charset="0"/>
                </a:rPr>
                <a:t>reconstructed</a:t>
              </a:r>
              <a:endParaRPr lang="en-US" dirty="0">
                <a:latin typeface="Karla" charset="0"/>
                <a:ea typeface="Karla" charset="0"/>
                <a:cs typeface="Karla" charset="0"/>
              </a:endParaRPr>
            </a:p>
          </p:txBody>
        </p:sp>
      </p:grpSp>
      <p:sp>
        <p:nvSpPr>
          <p:cNvPr id="17" name="TextBox 16"/>
          <p:cNvSpPr txBox="1"/>
          <p:nvPr/>
        </p:nvSpPr>
        <p:spPr>
          <a:xfrm>
            <a:off x="4809697" y="5026764"/>
            <a:ext cx="1000595" cy="369332"/>
          </a:xfrm>
          <a:prstGeom prst="rect">
            <a:avLst/>
          </a:prstGeom>
          <a:noFill/>
        </p:spPr>
        <p:txBody>
          <a:bodyPr wrap="none" rtlCol="0">
            <a:spAutoFit/>
          </a:bodyPr>
          <a:lstStyle/>
          <a:p>
            <a:r>
              <a:rPr lang="en-US" dirty="0">
                <a:latin typeface="Karla" charset="0"/>
                <a:ea typeface="Karla" charset="0"/>
                <a:cs typeface="Karla" charset="0"/>
              </a:rPr>
              <a:t>o</a:t>
            </a:r>
            <a:r>
              <a:rPr lang="en-US" dirty="0" smtClean="0">
                <a:latin typeface="Karla" charset="0"/>
                <a:ea typeface="Karla" charset="0"/>
                <a:cs typeface="Karla" charset="0"/>
              </a:rPr>
              <a:t>riginal</a:t>
            </a:r>
            <a:endParaRPr lang="en-US" dirty="0">
              <a:latin typeface="Karla" charset="0"/>
              <a:ea typeface="Karla" charset="0"/>
              <a:cs typeface="Karla" charset="0"/>
            </a:endParaRPr>
          </a:p>
        </p:txBody>
      </p:sp>
      <p:sp>
        <p:nvSpPr>
          <p:cNvPr id="18" name="TextBox 17"/>
          <p:cNvSpPr txBox="1"/>
          <p:nvPr/>
        </p:nvSpPr>
        <p:spPr>
          <a:xfrm>
            <a:off x="4473067" y="5857761"/>
            <a:ext cx="1673856" cy="369332"/>
          </a:xfrm>
          <a:prstGeom prst="rect">
            <a:avLst/>
          </a:prstGeom>
          <a:noFill/>
        </p:spPr>
        <p:txBody>
          <a:bodyPr wrap="none" rtlCol="0">
            <a:spAutoFit/>
          </a:bodyPr>
          <a:lstStyle/>
          <a:p>
            <a:r>
              <a:rPr lang="en-US" dirty="0" smtClean="0">
                <a:latin typeface="Karla" charset="0"/>
                <a:ea typeface="Karla" charset="0"/>
                <a:cs typeface="Karla" charset="0"/>
              </a:rPr>
              <a:t>reconstructed</a:t>
            </a:r>
            <a:endParaRPr lang="en-US" dirty="0">
              <a:latin typeface="Karla" charset="0"/>
              <a:ea typeface="Karla" charset="0"/>
              <a:cs typeface="Karla" charset="0"/>
            </a:endParaRPr>
          </a:p>
        </p:txBody>
      </p:sp>
      <p:sp>
        <p:nvSpPr>
          <p:cNvPr id="8" name="Rectangle 7"/>
          <p:cNvSpPr/>
          <p:nvPr/>
        </p:nvSpPr>
        <p:spPr>
          <a:xfrm>
            <a:off x="172995" y="174525"/>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2730" y="241744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72995" y="4659091"/>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0" grpId="0"/>
      <p:bldP spid="14" grpId="0"/>
      <p:bldP spid="17" grpId="0"/>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deeper</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46</a:t>
            </a:fld>
            <a:endParaRPr lang="en-US" dirty="0"/>
          </a:p>
        </p:txBody>
      </p:sp>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 </a:t>
              </a:r>
              <a:r>
                <a:rPr lang="en-US" dirty="0">
                  <a:solidFill>
                    <a:schemeClr val="tx1">
                      <a:lumMod val="75000"/>
                      <a:lumOff val="25000"/>
                    </a:schemeClr>
                  </a:solidFill>
                </a:rPr>
                <a:t>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512neurons</a:t>
              </a:r>
              <a:endParaRPr lang="en-US" dirty="0">
                <a:solidFill>
                  <a:schemeClr val="tx1">
                    <a:lumMod val="75000"/>
                    <a:lumOff val="25000"/>
                  </a:schemeClr>
                </a:solidFill>
              </a:endParaRP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784 </a:t>
              </a:r>
              <a:r>
                <a:rPr lang="en-US" dirty="0">
                  <a:solidFill>
                    <a:schemeClr val="tx1">
                      <a:lumMod val="75000"/>
                      <a:lumOff val="25000"/>
                    </a:schemeClr>
                  </a:solidFill>
                </a:rPr>
                <a:t>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2"/>
          <a:stretch>
            <a:fillRect/>
          </a:stretch>
        </p:blipFill>
        <p:spPr>
          <a:xfrm>
            <a:off x="140896" y="1622142"/>
            <a:ext cx="745968" cy="752940"/>
          </a:xfrm>
          <a:prstGeom prst="rect">
            <a:avLst/>
          </a:prstGeom>
        </p:spPr>
      </p:pic>
      <p:pic>
        <p:nvPicPr>
          <p:cNvPr id="22" name="Picture 21"/>
          <p:cNvPicPr>
            <a:picLocks noChangeAspect="1"/>
          </p:cNvPicPr>
          <p:nvPr/>
        </p:nvPicPr>
        <p:blipFill>
          <a:blip r:embed="rId3"/>
          <a:stretch>
            <a:fillRect/>
          </a:stretch>
        </p:blipFill>
        <p:spPr>
          <a:xfrm>
            <a:off x="11093029" y="1611201"/>
            <a:ext cx="914670" cy="918964"/>
          </a:xfrm>
          <a:prstGeom prst="rect">
            <a:avLst/>
          </a:prstGeom>
        </p:spPr>
      </p:pic>
      <p:pic>
        <p:nvPicPr>
          <p:cNvPr id="23"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623688" y="3599910"/>
            <a:ext cx="4944623" cy="2111375"/>
          </a:xfrm>
        </p:spPr>
      </p:pic>
    </p:spTree>
    <p:extLst>
      <p:ext uri="{BB962C8B-B14F-4D97-AF65-F5344CB8AC3E}">
        <p14:creationId xmlns:p14="http://schemas.microsoft.com/office/powerpoint/2010/main" val="3376889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47</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6513" y="1717114"/>
            <a:ext cx="5940217" cy="3423771"/>
          </a:xfrm>
        </p:spPr>
      </p:pic>
    </p:spTree>
    <p:extLst>
      <p:ext uri="{BB962C8B-B14F-4D97-AF65-F5344CB8AC3E}">
        <p14:creationId xmlns:p14="http://schemas.microsoft.com/office/powerpoint/2010/main" val="19462637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48</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5060"/>
            <a:ext cx="7577799" cy="3392424"/>
          </a:xfrm>
        </p:spPr>
      </p:pic>
      <p:sp>
        <p:nvSpPr>
          <p:cNvPr id="6" name="TextBox 5"/>
          <p:cNvSpPr txBox="1"/>
          <p:nvPr/>
        </p:nvSpPr>
        <p:spPr>
          <a:xfrm>
            <a:off x="4572000" y="5358384"/>
            <a:ext cx="3239733" cy="369332"/>
          </a:xfrm>
          <a:prstGeom prst="rect">
            <a:avLst/>
          </a:prstGeom>
          <a:noFill/>
        </p:spPr>
        <p:txBody>
          <a:bodyPr wrap="none" rtlCol="0">
            <a:spAutoFit/>
          </a:bodyPr>
          <a:lstStyle/>
          <a:p>
            <a:r>
              <a:rPr lang="en-US" dirty="0" smtClean="0"/>
              <a:t>Change +/- 1 the latent variables</a:t>
            </a:r>
            <a:endParaRPr lang="en-US" dirty="0"/>
          </a:p>
        </p:txBody>
      </p:sp>
    </p:spTree>
    <p:extLst>
      <p:ext uri="{BB962C8B-B14F-4D97-AF65-F5344CB8AC3E}">
        <p14:creationId xmlns:p14="http://schemas.microsoft.com/office/powerpoint/2010/main" val="10960270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49</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7" name="TextBox 6"/>
          <p:cNvSpPr txBox="1"/>
          <p:nvPr/>
        </p:nvSpPr>
        <p:spPr>
          <a:xfrm>
            <a:off x="4572000" y="5358384"/>
            <a:ext cx="3356753" cy="369332"/>
          </a:xfrm>
          <a:prstGeom prst="rect">
            <a:avLst/>
          </a:prstGeom>
          <a:noFill/>
        </p:spPr>
        <p:txBody>
          <a:bodyPr wrap="none" rtlCol="0">
            <a:spAutoFit/>
          </a:bodyPr>
          <a:lstStyle/>
          <a:p>
            <a:r>
              <a:rPr lang="en-US" dirty="0" smtClean="0"/>
              <a:t>Change +/- 10 the latent variables</a:t>
            </a:r>
            <a:endParaRPr lang="en-US" dirty="0"/>
          </a:p>
        </p:txBody>
      </p:sp>
    </p:spTree>
    <p:extLst>
      <p:ext uri="{BB962C8B-B14F-4D97-AF65-F5344CB8AC3E}">
        <p14:creationId xmlns:p14="http://schemas.microsoft.com/office/powerpoint/2010/main" val="5314641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a:t>
            </a:r>
            <a:endParaRPr lang="en-US" dirty="0"/>
          </a:p>
        </p:txBody>
      </p:sp>
      <p:sp>
        <p:nvSpPr>
          <p:cNvPr id="3" name="Slide Number Placeholder 2"/>
          <p:cNvSpPr>
            <a:spLocks noGrp="1"/>
          </p:cNvSpPr>
          <p:nvPr>
            <p:ph type="sldNum" sz="quarter" idx="12"/>
          </p:nvPr>
        </p:nvSpPr>
        <p:spPr/>
        <p:txBody>
          <a:bodyPr/>
          <a:lstStyle/>
          <a:p>
            <a:fld id="{A13833A1-46C9-FB45-812F-A8AC7B5136EB}" type="slidenum">
              <a:rPr lang="en-US" smtClean="0"/>
              <a:t>5</a:t>
            </a:fld>
            <a:endParaRPr lang="en-US"/>
          </a:p>
        </p:txBody>
      </p:sp>
    </p:spTree>
    <p:extLst>
      <p:ext uri="{BB962C8B-B14F-4D97-AF65-F5344CB8AC3E}">
        <p14:creationId xmlns:p14="http://schemas.microsoft.com/office/powerpoint/2010/main" val="483756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50</a:t>
            </a:fld>
            <a:endParaRPr lang="en-US" dirty="0"/>
          </a:p>
        </p:txBody>
      </p:sp>
      <p:sp>
        <p:nvSpPr>
          <p:cNvPr id="7" name="TextBox 6"/>
          <p:cNvSpPr txBox="1"/>
          <p:nvPr/>
        </p:nvSpPr>
        <p:spPr>
          <a:xfrm>
            <a:off x="4572000" y="5358384"/>
            <a:ext cx="3890489" cy="369332"/>
          </a:xfrm>
          <a:prstGeom prst="rect">
            <a:avLst/>
          </a:prstGeom>
          <a:noFill/>
        </p:spPr>
        <p:txBody>
          <a:bodyPr wrap="none" rtlCol="0">
            <a:spAutoFit/>
          </a:bodyPr>
          <a:lstStyle/>
          <a:p>
            <a:r>
              <a:rPr lang="en-US" dirty="0" smtClean="0"/>
              <a:t>Change +/- 100 </a:t>
            </a:r>
            <a:r>
              <a:rPr lang="en-US" smtClean="0"/>
              <a:t>the first latent </a:t>
            </a:r>
            <a:r>
              <a:rPr lang="en-US" dirty="0" smtClean="0"/>
              <a:t>variables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Tree>
    <p:extLst>
      <p:ext uri="{BB962C8B-B14F-4D97-AF65-F5344CB8AC3E}">
        <p14:creationId xmlns:p14="http://schemas.microsoft.com/office/powerpoint/2010/main" val="11420822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51</a:t>
            </a:fld>
            <a:endParaRPr lang="en-US" dirty="0"/>
          </a:p>
        </p:txBody>
      </p:sp>
      <p:sp>
        <p:nvSpPr>
          <p:cNvPr id="7" name="TextBox 6"/>
          <p:cNvSpPr txBox="1"/>
          <p:nvPr/>
        </p:nvSpPr>
        <p:spPr>
          <a:xfrm>
            <a:off x="4572000" y="5358384"/>
            <a:ext cx="1099019" cy="369332"/>
          </a:xfrm>
          <a:prstGeom prst="rect">
            <a:avLst/>
          </a:prstGeom>
          <a:noFill/>
        </p:spPr>
        <p:txBody>
          <a:bodyPr wrap="none" rtlCol="0">
            <a:spAutoFit/>
          </a:bodyPr>
          <a:lstStyle/>
          <a:p>
            <a:r>
              <a:rPr lang="en-US" dirty="0" smtClean="0"/>
              <a:t>Just noise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871" y="1426464"/>
            <a:ext cx="7613678" cy="3392424"/>
          </a:xfrm>
        </p:spPr>
      </p:pic>
    </p:spTree>
    <p:extLst>
      <p:ext uri="{BB962C8B-B14F-4D97-AF65-F5344CB8AC3E}">
        <p14:creationId xmlns:p14="http://schemas.microsoft.com/office/powerpoint/2010/main" val="10431389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of autoencoder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1051" y="1058895"/>
            <a:ext cx="3329897" cy="5272159"/>
          </a:xfrm>
        </p:spPr>
      </p:pic>
      <p:sp>
        <p:nvSpPr>
          <p:cNvPr id="4" name="Slide Number Placeholder 3"/>
          <p:cNvSpPr>
            <a:spLocks noGrp="1"/>
          </p:cNvSpPr>
          <p:nvPr>
            <p:ph type="sldNum" sz="quarter" idx="12"/>
          </p:nvPr>
        </p:nvSpPr>
        <p:spPr/>
        <p:txBody>
          <a:bodyPr/>
          <a:lstStyle/>
          <a:p>
            <a:fld id="{81B7CCDB-6D39-0547-B7B3-C80E39D6513A}" type="slidenum">
              <a:rPr lang="en-US" smtClean="0"/>
              <a:pPr/>
              <a:t>52</a:t>
            </a:fld>
            <a:endParaRPr lang="en-US" dirty="0"/>
          </a:p>
        </p:txBody>
      </p:sp>
    </p:spTree>
    <p:extLst>
      <p:ext uri="{BB962C8B-B14F-4D97-AF65-F5344CB8AC3E}">
        <p14:creationId xmlns:p14="http://schemas.microsoft.com/office/powerpoint/2010/main" val="15782614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1878" y="1219625"/>
            <a:ext cx="5220672" cy="5111429"/>
          </a:xfrm>
        </p:spPr>
      </p:pic>
      <p:sp>
        <p:nvSpPr>
          <p:cNvPr id="4" name="Slide Number Placeholder 3"/>
          <p:cNvSpPr>
            <a:spLocks noGrp="1"/>
          </p:cNvSpPr>
          <p:nvPr>
            <p:ph type="sldNum" sz="quarter" idx="12"/>
          </p:nvPr>
        </p:nvSpPr>
        <p:spPr/>
        <p:txBody>
          <a:bodyPr/>
          <a:lstStyle/>
          <a:p>
            <a:fld id="{81B7CCDB-6D39-0547-B7B3-C80E39D6513A}" type="slidenum">
              <a:rPr lang="en-US" smtClean="0"/>
              <a:pPr/>
              <a:t>53</a:t>
            </a:fld>
            <a:endParaRPr lang="en-US" dirty="0"/>
          </a:p>
        </p:txBody>
      </p:sp>
    </p:spTree>
    <p:extLst>
      <p:ext uri="{BB962C8B-B14F-4D97-AF65-F5344CB8AC3E}">
        <p14:creationId xmlns:p14="http://schemas.microsoft.com/office/powerpoint/2010/main" val="9862868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Latent Variables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0502" y="1177925"/>
            <a:ext cx="347255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54</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006" y="3849278"/>
            <a:ext cx="4946276" cy="1938874"/>
          </a:xfrm>
          <a:prstGeom prst="rect">
            <a:avLst/>
          </a:prstGeom>
        </p:spPr>
      </p:pic>
    </p:spTree>
    <p:extLst>
      <p:ext uri="{BB962C8B-B14F-4D97-AF65-F5344CB8AC3E}">
        <p14:creationId xmlns:p14="http://schemas.microsoft.com/office/powerpoint/2010/main" val="970856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to novel input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pPr/>
              <a:t>55</a:t>
            </a:fld>
            <a:endParaRPr lang="en-US" dirty="0"/>
          </a:p>
        </p:txBody>
      </p:sp>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 </a:t>
              </a:r>
              <a:r>
                <a:rPr lang="en-US" dirty="0">
                  <a:solidFill>
                    <a:schemeClr val="tx1">
                      <a:lumMod val="75000"/>
                      <a:lumOff val="25000"/>
                    </a:schemeClr>
                  </a:solidFill>
                </a:rPr>
                <a:t>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512neurons</a:t>
              </a:r>
              <a:endParaRPr lang="en-US" dirty="0">
                <a:solidFill>
                  <a:schemeClr val="tx1">
                    <a:lumMod val="75000"/>
                    <a:lumOff val="25000"/>
                  </a:schemeClr>
                </a:solidFill>
              </a:endParaRP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784 </a:t>
              </a:r>
              <a:r>
                <a:rPr lang="en-US" dirty="0">
                  <a:solidFill>
                    <a:schemeClr val="tx1">
                      <a:lumMod val="75000"/>
                      <a:lumOff val="25000"/>
                    </a:schemeClr>
                  </a:solidFill>
                </a:rPr>
                <a:t>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6" name="Picture 15"/>
          <p:cNvPicPr>
            <a:picLocks noChangeAspect="1"/>
          </p:cNvPicPr>
          <p:nvPr/>
        </p:nvPicPr>
        <p:blipFill>
          <a:blip r:embed="rId2"/>
          <a:stretch>
            <a:fillRect/>
          </a:stretch>
        </p:blipFill>
        <p:spPr>
          <a:xfrm>
            <a:off x="70196" y="3075516"/>
            <a:ext cx="1019175" cy="1019175"/>
          </a:xfrm>
          <a:prstGeom prst="rect">
            <a:avLst/>
          </a:prstGeom>
        </p:spPr>
      </p:pic>
      <p:pic>
        <p:nvPicPr>
          <p:cNvPr id="17" name="Picture 16"/>
          <p:cNvPicPr>
            <a:picLocks noChangeAspect="1"/>
          </p:cNvPicPr>
          <p:nvPr/>
        </p:nvPicPr>
        <p:blipFill>
          <a:blip r:embed="rId3"/>
          <a:stretch>
            <a:fillRect/>
          </a:stretch>
        </p:blipFill>
        <p:spPr>
          <a:xfrm>
            <a:off x="11156083" y="2942167"/>
            <a:ext cx="968980" cy="973666"/>
          </a:xfrm>
          <a:prstGeom prst="rect">
            <a:avLst/>
          </a:prstGeom>
        </p:spPr>
      </p:pic>
    </p:spTree>
    <p:extLst>
      <p:ext uri="{BB962C8B-B14F-4D97-AF65-F5344CB8AC3E}">
        <p14:creationId xmlns:p14="http://schemas.microsoft.com/office/powerpoint/2010/main" val="18542388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Convolutional Autoencoders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650" y="1197820"/>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2941918"/>
            <a:ext cx="7223760" cy="3084576"/>
          </a:xfrm>
          <a:prstGeom prst="rect">
            <a:avLst/>
          </a:prstGeom>
        </p:spPr>
      </p:pic>
    </p:spTree>
    <p:extLst>
      <p:ext uri="{BB962C8B-B14F-4D97-AF65-F5344CB8AC3E}">
        <p14:creationId xmlns:p14="http://schemas.microsoft.com/office/powerpoint/2010/main" val="3963219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a:t>
            </a:r>
            <a:endParaRPr lang="en-US" dirty="0"/>
          </a:p>
        </p:txBody>
      </p:sp>
      <p:sp>
        <p:nvSpPr>
          <p:cNvPr id="3" name="Content Placeholder 2"/>
          <p:cNvSpPr>
            <a:spLocks noGrp="1"/>
          </p:cNvSpPr>
          <p:nvPr>
            <p:ph idx="1"/>
          </p:nvPr>
        </p:nvSpPr>
        <p:spPr/>
        <p:txBody>
          <a:bodyPr/>
          <a:lstStyle/>
          <a:p>
            <a:r>
              <a:rPr lang="en-US" dirty="0"/>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9" y="2638611"/>
            <a:ext cx="9052560" cy="2368296"/>
          </a:xfrm>
          <a:prstGeom prst="rect">
            <a:avLst/>
          </a:prstGeom>
        </p:spPr>
      </p:pic>
    </p:spTree>
    <p:extLst>
      <p:ext uri="{BB962C8B-B14F-4D97-AF65-F5344CB8AC3E}">
        <p14:creationId xmlns:p14="http://schemas.microsoft.com/office/powerpoint/2010/main" val="20937814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 (</a:t>
            </a:r>
            <a:r>
              <a:rPr lang="en-US" dirty="0" err="1" smtClean="0"/>
              <a:t>cont</a:t>
            </a:r>
            <a:r>
              <a:rPr lang="en-US" dirty="0" smtClean="0"/>
              <a:t>)</a:t>
            </a:r>
            <a:endParaRPr lang="en-US" dirty="0"/>
          </a:p>
        </p:txBody>
      </p:sp>
      <p:sp>
        <p:nvSpPr>
          <p:cNvPr id="3" name="Content Placeholder 2"/>
          <p:cNvSpPr>
            <a:spLocks noGrp="1"/>
          </p:cNvSpPr>
          <p:nvPr>
            <p:ph idx="1"/>
          </p:nvPr>
        </p:nvSpPr>
        <p:spPr>
          <a:xfrm>
            <a:off x="752204" y="2646727"/>
            <a:ext cx="10327008" cy="2111143"/>
          </a:xfrm>
        </p:spPr>
        <p:txBody>
          <a:bodyPr/>
          <a:lstStyle/>
          <a:p>
            <a:r>
              <a:rPr lang="en-US" dirty="0" smtClean="0"/>
              <a:t>A little strange that instead of bottleneck we have the opposite here.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3" y="1156446"/>
            <a:ext cx="10961507" cy="13176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6" y="3611603"/>
            <a:ext cx="7223760" cy="3084576"/>
          </a:xfrm>
          <a:prstGeom prst="rect">
            <a:avLst/>
          </a:prstGeom>
        </p:spPr>
      </p:pic>
    </p:spTree>
    <p:extLst>
      <p:ext uri="{BB962C8B-B14F-4D97-AF65-F5344CB8AC3E}">
        <p14:creationId xmlns:p14="http://schemas.microsoft.com/office/powerpoint/2010/main" val="16201423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 (</a:t>
            </a:r>
            <a:r>
              <a:rPr lang="en-US" dirty="0" err="1" smtClean="0"/>
              <a:t>cont</a:t>
            </a:r>
            <a:r>
              <a:rPr lang="en-US" dirty="0" smtClean="0"/>
              <a:t>)</a:t>
            </a:r>
            <a:endParaRPr lang="en-US" dirty="0"/>
          </a:p>
        </p:txBody>
      </p:sp>
      <p:sp>
        <p:nvSpPr>
          <p:cNvPr id="3" name="Content Placeholder 2"/>
          <p:cNvSpPr>
            <a:spLocks noGrp="1"/>
          </p:cNvSpPr>
          <p:nvPr>
            <p:ph idx="1"/>
          </p:nvPr>
        </p:nvSpPr>
        <p:spPr>
          <a:xfrm>
            <a:off x="752204" y="2646727"/>
            <a:ext cx="10327008" cy="2111143"/>
          </a:xfrm>
        </p:spPr>
        <p:txBody>
          <a:bodyPr/>
          <a:lstStyle/>
          <a:p>
            <a:r>
              <a:rPr lang="en-US" dirty="0" smtClean="0"/>
              <a:t>Simpler model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552" y="1013221"/>
            <a:ext cx="9606067" cy="160409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3429040"/>
            <a:ext cx="7223760" cy="3084576"/>
          </a:xfrm>
          <a:prstGeom prst="rect">
            <a:avLst/>
          </a:prstGeom>
        </p:spPr>
      </p:pic>
    </p:spTree>
    <p:extLst>
      <p:ext uri="{BB962C8B-B14F-4D97-AF65-F5344CB8AC3E}">
        <p14:creationId xmlns:p14="http://schemas.microsoft.com/office/powerpoint/2010/main" val="17931209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Neural Networks as function 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395139"/>
              </a:xfrm>
            </p:spPr>
            <p:txBody>
              <a:bodyPr/>
              <a:lstStyle/>
              <a:p>
                <a:r>
                  <a:rPr lang="en-US" b="0" dirty="0">
                    <a:latin typeface="Karla" charset="0"/>
                    <a:ea typeface="Karla" charset="0"/>
                    <a:cs typeface="Karla" charset="0"/>
                  </a:rPr>
                  <a:t>Given an input </a:t>
                </a:r>
                <a:r>
                  <a:rPr lang="en-US" b="0" i="1" dirty="0">
                    <a:latin typeface="Cambria Math" charset="0"/>
                    <a:ea typeface="Cambria Math" charset="0"/>
                    <a:cs typeface="Cambria Math" charset="0"/>
                  </a:rPr>
                  <a:t>x</a:t>
                </a:r>
                <a:r>
                  <a:rPr lang="en-US" b="0" dirty="0">
                    <a:latin typeface="Karla" charset="0"/>
                    <a:ea typeface="Karla" charset="0"/>
                    <a:cs typeface="Karla" charset="0"/>
                  </a:rPr>
                  <a:t>  and an output </a:t>
                </a:r>
                <a:r>
                  <a:rPr lang="en-US" i="1" dirty="0">
                    <a:latin typeface="Cambria Math" charset="0"/>
                    <a:ea typeface="Cambria Math" charset="0"/>
                    <a:cs typeface="Cambria Math" charset="0"/>
                  </a:rPr>
                  <a:t>y </a:t>
                </a:r>
                <a:r>
                  <a:rPr lang="en-US" b="0" dirty="0">
                    <a:latin typeface="Karla" charset="0"/>
                    <a:ea typeface="Karla" charset="0"/>
                    <a:cs typeface="Karla" charset="0"/>
                  </a:rPr>
                  <a:t> </a:t>
                </a:r>
                <a:r>
                  <a:rPr lang="en-US" dirty="0">
                    <a:latin typeface="Karla" charset="0"/>
                    <a:ea typeface="Karla" charset="0"/>
                    <a:cs typeface="Karla" charset="0"/>
                  </a:rPr>
                  <a:t>there exists</a:t>
                </a:r>
                <a:r>
                  <a:rPr lang="en-US" b="0" dirty="0">
                    <a:latin typeface="Karla" charset="0"/>
                    <a:ea typeface="Karla" charset="0"/>
                    <a:cs typeface="Karla" charset="0"/>
                  </a:rPr>
                  <a:t> a mapping from input space to output space as follows:</a:t>
                </a:r>
              </a:p>
              <a:p>
                <a:pPr/>
                <a14:m>
                  <m:oMathPara xmlns:m="http://schemas.openxmlformats.org/officeDocument/2006/math">
                    <m:oMathParaPr>
                      <m:jc m:val="centerGroup"/>
                    </m:oMathParaPr>
                    <m:oMath xmlns:m="http://schemas.openxmlformats.org/officeDocument/2006/math">
                      <m:r>
                        <a:rPr lang="en-US" b="0" i="1" smtClean="0">
                          <a:latin typeface="Cambria Math" charset="0"/>
                        </a:rPr>
                        <m:t>   </m:t>
                      </m:r>
                      <m:r>
                        <a:rPr lang="en-US" b="0" i="1" smtClean="0">
                          <a:latin typeface="Cambria Math" charset="0"/>
                        </a:rPr>
                        <m:t>𝑥</m:t>
                      </m:r>
                      <m:r>
                        <a:rPr lang="en-US" b="0" i="1" smtClean="0">
                          <a:latin typeface="Cambria Math" charset="0"/>
                        </a:rPr>
                        <m:t>→</m:t>
                      </m:r>
                      <m:r>
                        <a:rPr lang="en-US" b="0" i="1" smtClean="0">
                          <a:latin typeface="Cambria Math" charset="0"/>
                        </a:rPr>
                        <m:t>𝑦</m:t>
                      </m:r>
                    </m:oMath>
                    <m:oMath xmlns:m="http://schemas.openxmlformats.org/officeDocument/2006/math">
                      <m:r>
                        <a:rPr lang="en-US" b="0" i="1" smtClean="0">
                          <a:latin typeface="Cambria Math" charset="0"/>
                        </a:rPr>
                        <m:t>𝑦</m:t>
                      </m:r>
                      <m:r>
                        <a:rPr lang="en-US" b="0" i="1" smtClean="0">
                          <a:latin typeface="Cambria Math" charset="0"/>
                        </a:rPr>
                        <m:t>=</m:t>
                      </m:r>
                      <m:r>
                        <a:rPr lang="en-US" b="0" i="1" smtClean="0">
                          <a:latin typeface="Cambria Math" charset="0"/>
                        </a:rPr>
                        <m:t>𝑓</m:t>
                      </m:r>
                      <m:d>
                        <m:dPr>
                          <m:ctrlPr>
                            <a:rPr lang="en-US" b="0" i="1" smtClean="0">
                              <a:latin typeface="Cambria Math" charset="0"/>
                            </a:rPr>
                          </m:ctrlPr>
                        </m:dPr>
                        <m:e>
                          <m:r>
                            <a:rPr lang="en-US" b="0" i="1" smtClean="0">
                              <a:latin typeface="Cambria Math" charset="0"/>
                            </a:rPr>
                            <m:t>𝑥</m:t>
                          </m:r>
                        </m:e>
                      </m:d>
                      <m:r>
                        <a:rPr lang="en-US" b="0" i="0" smtClean="0">
                          <a:latin typeface="Cambria Math" charset="0"/>
                        </a:rPr>
                        <m:t>+</m:t>
                      </m:r>
                      <m:r>
                        <a:rPr lang="en-US" b="0" i="1" smtClean="0">
                          <a:latin typeface="Cambria Math" charset="0"/>
                        </a:rPr>
                        <m:t>𝜖</m:t>
                      </m:r>
                    </m:oMath>
                  </m:oMathPara>
                </a14:m>
                <a:endParaRPr lang="en-US" b="0" dirty="0"/>
              </a:p>
              <a:p>
                <a:r>
                  <a:rPr lang="en-US" dirty="0"/>
                  <a:t>Our goal is to find  estimate of </a:t>
                </a:r>
                <a:r>
                  <a:rPr lang="en-US" i="1" dirty="0">
                    <a:latin typeface="Cambria Math" charset="0"/>
                    <a:ea typeface="Cambria Math" charset="0"/>
                    <a:cs typeface="Cambria Math" charset="0"/>
                  </a:rPr>
                  <a:t>f(x) </a:t>
                </a:r>
                <a:r>
                  <a:rPr lang="en-US" dirty="0">
                    <a:latin typeface="Karla" charset="0"/>
                    <a:ea typeface="Karla" charset="0"/>
                    <a:cs typeface="Karla" charset="0"/>
                  </a:rPr>
                  <a:t>which we will call</a:t>
                </a:r>
                <a:r>
                  <a:rPr lang="en-US" i="1" dirty="0">
                    <a:latin typeface="Cambria Math" charset="0"/>
                    <a:ea typeface="Cambria Math" charset="0"/>
                    <a:cs typeface="Cambria Math" charset="0"/>
                  </a:rPr>
                  <a:t> </a:t>
                </a:r>
                <a:r>
                  <a:rPr lang="en-US" dirty="0"/>
                  <a:t> </a:t>
                </a:r>
                <a14:m>
                  <m:oMath xmlns:m="http://schemas.openxmlformats.org/officeDocument/2006/math">
                    <m:acc>
                      <m:accPr>
                        <m:chr m:val="̂"/>
                        <m:ctrlPr>
                          <a:rPr lang="en-US" b="0" i="1" smtClean="0">
                            <a:latin typeface="Cambria Math" charset="0"/>
                            <a:ea typeface="Karla" charset="0"/>
                            <a:cs typeface="Karla" charset="0"/>
                          </a:rPr>
                        </m:ctrlPr>
                      </m:accPr>
                      <m:e>
                        <m:r>
                          <a:rPr lang="en-US" b="0" i="1" smtClean="0">
                            <a:latin typeface="Cambria Math" charset="0"/>
                            <a:ea typeface="Karla" charset="0"/>
                            <a:cs typeface="Karla" charset="0"/>
                          </a:rPr>
                          <m:t>𝑓</m:t>
                        </m:r>
                      </m:e>
                    </m:acc>
                    <m:r>
                      <a:rPr lang="en-US" b="0" i="1" dirty="0" smtClean="0">
                        <a:latin typeface="Cambria Math" charset="0"/>
                        <a:ea typeface="Karla" charset="0"/>
                        <a:cs typeface="Karla" charset="0"/>
                      </a:rPr>
                      <m:t>(</m:t>
                    </m:r>
                    <m:r>
                      <a:rPr lang="en-US" b="0" i="1" dirty="0" smtClean="0">
                        <a:latin typeface="Cambria Math" charset="0"/>
                        <a:ea typeface="Karla" charset="0"/>
                        <a:cs typeface="Karla" charset="0"/>
                      </a:rPr>
                      <m:t>𝑥</m:t>
                    </m:r>
                    <m:r>
                      <a:rPr lang="en-US" b="0" i="1" dirty="0" smtClean="0">
                        <a:latin typeface="Cambria Math" charset="0"/>
                        <a:ea typeface="Karla" charset="0"/>
                        <a:cs typeface="Karla" charset="0"/>
                      </a:rPr>
                      <m:t>)</m:t>
                    </m:r>
                  </m:oMath>
                </a14:m>
                <a:r>
                  <a:rPr lang="en-US" dirty="0"/>
                  <a:t>.</a:t>
                </a:r>
              </a:p>
              <a:p>
                <a:r>
                  <a:rPr lang="en-US" dirty="0"/>
                  <a:t> </a:t>
                </a:r>
              </a:p>
              <a:p>
                <a:r>
                  <a:rPr lang="en-US" dirty="0"/>
                  <a:t>Statistical learning or modeling is the process of finding </a:t>
                </a:r>
                <a14:m>
                  <m:oMath xmlns:m="http://schemas.openxmlformats.org/officeDocument/2006/math">
                    <m:acc>
                      <m:accPr>
                        <m:chr m:val="̂"/>
                        <m:ctrlPr>
                          <a:rPr lang="en-US" i="1">
                            <a:latin typeface="Cambria Math" charset="0"/>
                            <a:ea typeface="Karla" charset="0"/>
                            <a:cs typeface="Karla" charset="0"/>
                          </a:rPr>
                        </m:ctrlPr>
                      </m:accPr>
                      <m:e>
                        <m:r>
                          <a:rPr lang="en-US" i="1">
                            <a:latin typeface="Cambria Math" charset="0"/>
                            <a:ea typeface="Karla" charset="0"/>
                            <a:cs typeface="Karla" charset="0"/>
                          </a:rPr>
                          <m:t>𝑓</m:t>
                        </m:r>
                      </m:e>
                    </m:acc>
                    <m:r>
                      <a:rPr lang="en-US" i="1" dirty="0">
                        <a:latin typeface="Cambria Math" charset="0"/>
                        <a:ea typeface="Karla" charset="0"/>
                        <a:cs typeface="Karla" charset="0"/>
                      </a:rPr>
                      <m:t>(</m:t>
                    </m:r>
                    <m:r>
                      <a:rPr lang="en-US" b="0" i="1" dirty="0" smtClean="0">
                        <a:latin typeface="Cambria Math" charset="0"/>
                        <a:ea typeface="Karla" charset="0"/>
                        <a:cs typeface="Karla" charset="0"/>
                      </a:rPr>
                      <m:t>𝑥</m:t>
                    </m:r>
                    <m:r>
                      <a:rPr lang="en-US" i="1" dirty="0">
                        <a:latin typeface="Cambria Math" charset="0"/>
                        <a:ea typeface="Karla" charset="0"/>
                        <a:cs typeface="Karla" charset="0"/>
                      </a:rPr>
                      <m:t>)</m:t>
                    </m:r>
                  </m:oMath>
                </a14:m>
                <a:r>
                  <a:rPr lang="en-US" dirty="0"/>
                  <a:t>.</a:t>
                </a:r>
              </a:p>
              <a:p>
                <a:r>
                  <a:rPr lang="en-US" dirty="0"/>
                  <a:t>Neural networks are one of many possible methods we can use to obtain the estimate </a:t>
                </a:r>
                <a14:m>
                  <m:oMath xmlns:m="http://schemas.openxmlformats.org/officeDocument/2006/math">
                    <m:acc>
                      <m:accPr>
                        <m:chr m:val="̂"/>
                        <m:ctrlPr>
                          <a:rPr lang="en-US" i="1">
                            <a:latin typeface="Cambria Math" charset="0"/>
                            <a:ea typeface="Karla" charset="0"/>
                            <a:cs typeface="Karla" charset="0"/>
                          </a:rPr>
                        </m:ctrlPr>
                      </m:accPr>
                      <m:e>
                        <m:r>
                          <a:rPr lang="en-US" i="1">
                            <a:latin typeface="Cambria Math" charset="0"/>
                            <a:ea typeface="Karla" charset="0"/>
                            <a:cs typeface="Karla" charset="0"/>
                          </a:rPr>
                          <m:t>𝑓</m:t>
                        </m:r>
                      </m:e>
                    </m:acc>
                    <m:r>
                      <a:rPr lang="en-US" i="1" dirty="0">
                        <a:latin typeface="Cambria Math" charset="0"/>
                        <a:ea typeface="Karla" charset="0"/>
                        <a:cs typeface="Karla" charset="0"/>
                      </a:rPr>
                      <m:t>(</m:t>
                    </m:r>
                    <m:r>
                      <a:rPr lang="en-US" i="1" dirty="0">
                        <a:latin typeface="Cambria Math" charset="0"/>
                        <a:ea typeface="Karla" charset="0"/>
                        <a:cs typeface="Karla" charset="0"/>
                      </a:rPr>
                      <m:t>𝑥</m:t>
                    </m:r>
                    <m:r>
                      <a:rPr lang="en-US" i="1" dirty="0">
                        <a:latin typeface="Cambria Math" charset="0"/>
                        <a:ea typeface="Karla" charset="0"/>
                        <a:cs typeface="Karla" charset="0"/>
                      </a:rPr>
                      <m:t>)</m:t>
                    </m:r>
                  </m:oMath>
                </a14:m>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395139"/>
              </a:xfrm>
              <a:blipFill>
                <a:blip r:embed="rId2"/>
                <a:stretch>
                  <a:fillRect l="-1240" t="-1664" b="-30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6</a:t>
            </a:fld>
            <a:endParaRPr lang="en-US" dirty="0"/>
          </a:p>
        </p:txBody>
      </p:sp>
    </p:spTree>
    <p:extLst>
      <p:ext uri="{BB962C8B-B14F-4D97-AF65-F5344CB8AC3E}">
        <p14:creationId xmlns:p14="http://schemas.microsoft.com/office/powerpoint/2010/main" val="11082940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Generative </a:t>
            </a:r>
            <a:r>
              <a:rPr lang="en-US" sz="4400" dirty="0" smtClean="0"/>
              <a:t>Models</a:t>
            </a:r>
            <a:br>
              <a:rPr lang="en-US" sz="4400" dirty="0" smtClean="0"/>
            </a:br>
            <a:r>
              <a:rPr lang="en-US" sz="4400" dirty="0" smtClean="0"/>
              <a:t>motivation </a:t>
            </a:r>
            <a:endParaRPr lang="en-US" sz="4400" dirty="0"/>
          </a:p>
        </p:txBody>
      </p:sp>
    </p:spTree>
    <p:extLst>
      <p:ext uri="{BB962C8B-B14F-4D97-AF65-F5344CB8AC3E}">
        <p14:creationId xmlns:p14="http://schemas.microsoft.com/office/powerpoint/2010/main" val="16337843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5016401" cy="2111143"/>
              </a:xfrm>
            </p:spPr>
            <p:txBody>
              <a:bodyPr/>
              <a:lstStyle/>
              <a:p>
                <a:r>
                  <a:rPr lang="en-US" sz="2400" i="1" dirty="0"/>
                  <a:t>“What I cannot create, I do not understand.”</a:t>
                </a:r>
              </a:p>
              <a:p>
                <a:pPr>
                  <a:spcAft>
                    <a:spcPts val="1200"/>
                  </a:spcAft>
                </a:pPr>
                <a:r>
                  <a:rPr lang="en-US" sz="2400" i="1" dirty="0"/>
                  <a:t>—Richard </a:t>
                </a:r>
                <a:r>
                  <a:rPr lang="en-US" sz="2400" i="1" dirty="0" smtClean="0"/>
                  <a:t>Feynman</a:t>
                </a:r>
              </a:p>
              <a:p>
                <a:pPr>
                  <a:spcAft>
                    <a:spcPts val="1800"/>
                  </a:spcAft>
                </a:pPr>
                <a:r>
                  <a:rPr lang="en-US" sz="2400" dirty="0" smtClean="0"/>
                  <a:t>Generative model’s goal is to generate </a:t>
                </a:r>
                <a14:m>
                  <m:oMath xmlns:m="http://schemas.openxmlformats.org/officeDocument/2006/math">
                    <m:sSub>
                      <m:sSubPr>
                        <m:ctrlPr>
                          <a:rPr lang="en-US" sz="2400" i="1">
                            <a:latin typeface="Cambria Math" charset="0"/>
                          </a:rPr>
                        </m:ctrlPr>
                      </m:sSubPr>
                      <m:e>
                        <m:r>
                          <a:rPr lang="en-US" sz="2400" i="1">
                            <a:latin typeface="Cambria Math" charset="0"/>
                          </a:rPr>
                          <m:t>𝑥</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2</m:t>
                        </m:r>
                      </m:sub>
                    </m:sSub>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𝑛</m:t>
                        </m:r>
                      </m:sub>
                    </m:sSub>
                  </m:oMath>
                </a14:m>
                <a:r>
                  <a:rPr lang="en-US" sz="2400" dirty="0" smtClean="0"/>
                  <a:t>from some distribution </a:t>
                </a:r>
                <a14:m>
                  <m:oMath xmlns:m="http://schemas.openxmlformats.org/officeDocument/2006/math">
                    <m:r>
                      <a:rPr lang="en-US" sz="2400" i="1">
                        <a:latin typeface="Cambria Math" charset="0"/>
                      </a:rPr>
                      <m:t>𝑝</m:t>
                    </m:r>
                    <m:r>
                      <a:rPr lang="en-US" sz="2400" i="1">
                        <a:latin typeface="Cambria Math" charset="0"/>
                      </a:rPr>
                      <m:t>(</m:t>
                    </m:r>
                    <m:r>
                      <a:rPr lang="en-US" sz="2400" i="1">
                        <a:latin typeface="Cambria Math" charset="0"/>
                      </a:rPr>
                      <m:t>𝑥</m:t>
                    </m:r>
                    <m:r>
                      <a:rPr lang="en-US" sz="2400" i="1">
                        <a:latin typeface="Cambria Math" charset="0"/>
                      </a:rPr>
                      <m:t>)</m:t>
                    </m:r>
                  </m:oMath>
                </a14:m>
                <a:r>
                  <a:rPr lang="en-US" sz="2400" dirty="0" smtClean="0"/>
                  <a:t>.</a:t>
                </a:r>
                <a:endParaRPr lang="en-US" sz="2400" i="1" dirty="0"/>
              </a:p>
              <a:p>
                <a:r>
                  <a:rPr lang="en-US" sz="2400" dirty="0" smtClean="0"/>
                  <a:t>Suppose </a:t>
                </a:r>
                <a:r>
                  <a:rPr lang="en-US" sz="2400" dirty="0"/>
                  <a:t>we have some </a:t>
                </a:r>
                <a:r>
                  <a:rPr lang="en-US" sz="2400" dirty="0" smtClean="0"/>
                  <a:t>collection </a:t>
                </a:r>
                <a:r>
                  <a:rPr lang="en-US" sz="2400" dirty="0"/>
                  <a:t>of </a:t>
                </a:r>
                <a:r>
                  <a:rPr lang="en-US" sz="2400" dirty="0" smtClean="0"/>
                  <a:t>lightcurves. </a:t>
                </a:r>
                <a:r>
                  <a:rPr lang="en-US" sz="2400" dirty="0"/>
                  <a:t>These </a:t>
                </a:r>
                <a:r>
                  <a:rPr lang="en-US" sz="2400" dirty="0" smtClean="0"/>
                  <a:t>lightcurves are </a:t>
                </a:r>
                <a:r>
                  <a:rPr lang="en-US" sz="2400" dirty="0"/>
                  <a:t>examples of what our </a:t>
                </a:r>
                <a:r>
                  <a:rPr lang="en-US" sz="2400" dirty="0" smtClean="0"/>
                  <a:t>world </a:t>
                </a:r>
                <a:r>
                  <a:rPr lang="en-US" sz="2400" dirty="0"/>
                  <a:t>looks </a:t>
                </a:r>
                <a:r>
                  <a:rPr lang="en-US" sz="2400" dirty="0" smtClean="0"/>
                  <a:t>like: </a:t>
                </a:r>
                <a:r>
                  <a:rPr lang="en-US" sz="2400" b="1" i="1" dirty="0" smtClean="0">
                    <a:solidFill>
                      <a:schemeClr val="tx1">
                        <a:lumMod val="95000"/>
                        <a:lumOff val="5000"/>
                      </a:schemeClr>
                    </a:solidFill>
                  </a:rPr>
                  <a:t>samples </a:t>
                </a:r>
                <a:r>
                  <a:rPr lang="en-US" sz="2400" b="1" i="1" dirty="0">
                    <a:solidFill>
                      <a:schemeClr val="tx1">
                        <a:lumMod val="95000"/>
                        <a:lumOff val="5000"/>
                      </a:schemeClr>
                    </a:solidFill>
                  </a:rPr>
                  <a:t>from the true data </a:t>
                </a:r>
                <a:r>
                  <a:rPr lang="en-US" sz="2400" b="1" i="1" dirty="0" smtClean="0">
                    <a:solidFill>
                      <a:schemeClr val="tx1">
                        <a:lumMod val="95000"/>
                        <a:lumOff val="5000"/>
                      </a:schemeClr>
                    </a:solidFill>
                  </a:rPr>
                  <a:t>distribution</a:t>
                </a:r>
                <a:r>
                  <a:rPr lang="en-US" sz="2400" dirty="0" smtClean="0">
                    <a:solidFill>
                      <a:schemeClr val="tx1">
                        <a:lumMod val="95000"/>
                        <a:lumOff val="5000"/>
                      </a:schemeClr>
                    </a:solidFill>
                  </a:rPr>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5016401" cy="2111143"/>
              </a:xfrm>
              <a:blipFill rotWithShape="0">
                <a:blip r:embed="rId2"/>
                <a:stretch>
                  <a:fillRect l="-1944" t="-2594" r="-365" b="-129683"/>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500060" y="983807"/>
            <a:ext cx="4894771" cy="4943719"/>
          </a:xfrm>
          <a:prstGeom prst="rect">
            <a:avLst/>
          </a:prstGeom>
        </p:spPr>
      </p:pic>
    </p:spTree>
    <p:extLst>
      <p:ext uri="{BB962C8B-B14F-4D97-AF65-F5344CB8AC3E}">
        <p14:creationId xmlns:p14="http://schemas.microsoft.com/office/powerpoint/2010/main" val="12877271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sz="2400" dirty="0"/>
              <a:t>We would like to construct our generative </a:t>
            </a:r>
            <a:r>
              <a:rPr lang="en-US" sz="2400" dirty="0" smtClean="0"/>
              <a:t>model, </a:t>
            </a:r>
            <a:r>
              <a:rPr lang="en-US" sz="2400" dirty="0"/>
              <a:t>which we would like to train to generate </a:t>
            </a:r>
            <a:r>
              <a:rPr lang="en-US" sz="2400" dirty="0" smtClean="0"/>
              <a:t>lightcurves like these </a:t>
            </a:r>
            <a:r>
              <a:rPr lang="en-US" sz="2400" dirty="0"/>
              <a:t>from </a:t>
            </a:r>
            <a:r>
              <a:rPr lang="en-US" sz="2400" b="1" dirty="0"/>
              <a:t>scratch</a:t>
            </a:r>
            <a:r>
              <a:rPr lang="en-US" sz="2400" dirty="0"/>
              <a:t>. </a:t>
            </a:r>
          </a:p>
          <a:p>
            <a:r>
              <a:rPr lang="en-US" sz="2400" dirty="0"/>
              <a:t>A generative model in this case could be one large neural network that outputs </a:t>
            </a:r>
            <a:r>
              <a:rPr lang="en-US" sz="2400" dirty="0" smtClean="0"/>
              <a:t>lightcurves: </a:t>
            </a:r>
            <a:r>
              <a:rPr lang="en-US" sz="2400" b="1" i="1" dirty="0" smtClean="0"/>
              <a:t>samples </a:t>
            </a:r>
            <a:r>
              <a:rPr lang="en-US" sz="2400" b="1" i="1" dirty="0"/>
              <a:t>from the </a:t>
            </a:r>
            <a:r>
              <a:rPr lang="en-US" sz="2400" b="1" i="1" dirty="0" smtClean="0"/>
              <a:t>model</a:t>
            </a:r>
            <a:r>
              <a:rPr lang="en-US" sz="2400" dirty="0" smtClean="0"/>
              <a:t>. </a:t>
            </a:r>
          </a:p>
          <a:p>
            <a:endParaRPr lang="en-US" sz="2400" dirty="0" smtClean="0"/>
          </a:p>
          <a:p>
            <a:r>
              <a:rPr lang="en-US" sz="2400" dirty="0"/>
              <a:t/>
            </a:r>
            <a:br>
              <a:rPr lang="en-US" sz="2400" dirty="0"/>
            </a:br>
            <a:endParaRPr lang="en-US" sz="2400" dirty="0"/>
          </a:p>
          <a:p>
            <a:endParaRPr lang="en-US" sz="2400" dirty="0"/>
          </a:p>
        </p:txBody>
      </p:sp>
      <p:graphicFrame>
        <p:nvGraphicFramePr>
          <p:cNvPr id="5" name="Diagram 4"/>
          <p:cNvGraphicFramePr/>
          <p:nvPr>
            <p:extLst/>
          </p:nvPr>
        </p:nvGraphicFramePr>
        <p:xfrm>
          <a:off x="2649680" y="3121781"/>
          <a:ext cx="5307777" cy="3329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p:cNvGrpSpPr/>
          <p:nvPr/>
        </p:nvGrpSpPr>
        <p:grpSpPr>
          <a:xfrm>
            <a:off x="8271429" y="3271051"/>
            <a:ext cx="2817210" cy="3315226"/>
            <a:chOff x="9263743" y="3619168"/>
            <a:chExt cx="2852188" cy="3356387"/>
          </a:xfrm>
        </p:grpSpPr>
        <p:sp>
          <p:nvSpPr>
            <p:cNvPr id="6" name="TextBox 5"/>
            <p:cNvSpPr txBox="1"/>
            <p:nvPr/>
          </p:nvSpPr>
          <p:spPr>
            <a:xfrm>
              <a:off x="9263743" y="4342568"/>
              <a:ext cx="2839451" cy="707886"/>
            </a:xfrm>
            <a:prstGeom prst="rect">
              <a:avLst/>
            </a:prstGeom>
            <a:noFill/>
            <a:ln>
              <a:solidFill>
                <a:srgbClr val="C00000"/>
              </a:solidFill>
            </a:ln>
          </p:spPr>
          <p:txBody>
            <a:bodyPr wrap="square" rtlCol="0">
              <a:spAutoFit/>
            </a:bodyPr>
            <a:lstStyle/>
            <a:p>
              <a:pPr algn="ctr"/>
              <a:r>
                <a:rPr lang="en-US" sz="2000" dirty="0" err="1" smtClean="0"/>
                <a:t>Variational</a:t>
              </a:r>
              <a:r>
                <a:rPr lang="en-US" sz="2000" dirty="0" smtClean="0"/>
                <a:t> </a:t>
              </a:r>
            </a:p>
            <a:p>
              <a:pPr algn="ctr"/>
              <a:r>
                <a:rPr lang="en-US" sz="2000" dirty="0" smtClean="0"/>
                <a:t>Auto-encoders (VAE)</a:t>
              </a:r>
              <a:endParaRPr lang="en-US" sz="2000" dirty="0"/>
            </a:p>
          </p:txBody>
        </p:sp>
        <p:sp>
          <p:nvSpPr>
            <p:cNvPr id="7" name="TextBox 6"/>
            <p:cNvSpPr txBox="1"/>
            <p:nvPr/>
          </p:nvSpPr>
          <p:spPr>
            <a:xfrm>
              <a:off x="9287512" y="3619168"/>
              <a:ext cx="2779981" cy="707886"/>
            </a:xfrm>
            <a:prstGeom prst="rect">
              <a:avLst/>
            </a:prstGeom>
            <a:noFill/>
          </p:spPr>
          <p:txBody>
            <a:bodyPr wrap="square" rtlCol="0">
              <a:spAutoFit/>
            </a:bodyPr>
            <a:lstStyle/>
            <a:p>
              <a:pPr algn="ctr"/>
              <a:r>
                <a:rPr lang="en-US" sz="2000" dirty="0" smtClean="0"/>
                <a:t>Boltzmann Machines</a:t>
              </a:r>
            </a:p>
            <a:p>
              <a:pPr algn="ctr"/>
              <a:r>
                <a:rPr lang="en-US" sz="2000" dirty="0" smtClean="0"/>
                <a:t>Deep Belief Networks</a:t>
              </a:r>
              <a:endParaRPr lang="en-US" sz="2000" dirty="0"/>
            </a:p>
          </p:txBody>
        </p:sp>
        <p:sp>
          <p:nvSpPr>
            <p:cNvPr id="8" name="TextBox 7"/>
            <p:cNvSpPr txBox="1"/>
            <p:nvPr/>
          </p:nvSpPr>
          <p:spPr>
            <a:xfrm>
              <a:off x="9276480" y="5209338"/>
              <a:ext cx="2839451" cy="707886"/>
            </a:xfrm>
            <a:prstGeom prst="rect">
              <a:avLst/>
            </a:prstGeom>
            <a:noFill/>
            <a:ln w="12700">
              <a:noFill/>
            </a:ln>
          </p:spPr>
          <p:txBody>
            <a:bodyPr wrap="square" rtlCol="0">
              <a:spAutoFit/>
            </a:bodyPr>
            <a:lstStyle/>
            <a:p>
              <a:pPr algn="ctr"/>
              <a:r>
                <a:rPr lang="en-US" sz="2000" dirty="0" smtClean="0"/>
                <a:t>Generative Adversarial Networks (GAN)</a:t>
              </a:r>
              <a:endParaRPr lang="en-US" sz="2000" dirty="0"/>
            </a:p>
          </p:txBody>
        </p:sp>
        <p:sp>
          <p:nvSpPr>
            <p:cNvPr id="9" name="TextBox 8"/>
            <p:cNvSpPr txBox="1"/>
            <p:nvPr/>
          </p:nvSpPr>
          <p:spPr>
            <a:xfrm>
              <a:off x="9276480" y="5959892"/>
              <a:ext cx="2839451" cy="1015663"/>
            </a:xfrm>
            <a:prstGeom prst="rect">
              <a:avLst/>
            </a:prstGeom>
            <a:noFill/>
          </p:spPr>
          <p:txBody>
            <a:bodyPr wrap="square" rtlCol="0">
              <a:spAutoFit/>
            </a:bodyPr>
            <a:lstStyle/>
            <a:p>
              <a:pPr algn="ctr"/>
              <a:r>
                <a:rPr lang="en-US" sz="2000" dirty="0" smtClean="0"/>
                <a:t>Generative Moment Matching Networks (GMM)</a:t>
              </a:r>
              <a:endParaRPr lang="en-US" sz="2000" dirty="0"/>
            </a:p>
          </p:txBody>
        </p:sp>
      </p:grpSp>
    </p:spTree>
    <p:extLst>
      <p:ext uri="{BB962C8B-B14F-4D97-AF65-F5344CB8AC3E}">
        <p14:creationId xmlns:p14="http://schemas.microsoft.com/office/powerpoint/2010/main" val="4897802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dirty="0" smtClean="0"/>
              <a:t>Imagine we want to generate data from a distribution,  </a:t>
            </a:r>
          </a:p>
          <a:p>
            <a:endParaRPr lang="en-US" dirty="0" smtClean="0"/>
          </a:p>
          <a:p>
            <a:r>
              <a:rPr lang="en-US" dirty="0" smtClean="0"/>
              <a:t>e.g. 	</a:t>
            </a:r>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5182088" y="1998379"/>
            <a:ext cx="1663700" cy="469900"/>
          </a:xfrm>
          <a:prstGeom prst="rect">
            <a:avLst/>
          </a:prstGeom>
        </p:spPr>
      </p:pic>
      <p:pic>
        <p:nvPicPr>
          <p:cNvPr id="5" name="Picture 4"/>
          <p:cNvPicPr>
            <a:picLocks noChangeAspect="1"/>
          </p:cNvPicPr>
          <p:nvPr/>
        </p:nvPicPr>
        <p:blipFill>
          <a:blip r:embed="rId3"/>
          <a:stretch>
            <a:fillRect/>
          </a:stretch>
        </p:blipFill>
        <p:spPr>
          <a:xfrm>
            <a:off x="4826488" y="2946400"/>
            <a:ext cx="2374900" cy="48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585" y="3683564"/>
            <a:ext cx="4845050" cy="3028156"/>
          </a:xfrm>
          <a:prstGeom prst="rect">
            <a:avLst/>
          </a:prstGeom>
        </p:spPr>
      </p:pic>
    </p:spTree>
    <p:extLst>
      <p:ext uri="{BB962C8B-B14F-4D97-AF65-F5344CB8AC3E}">
        <p14:creationId xmlns:p14="http://schemas.microsoft.com/office/powerpoint/2010/main" val="4324478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But how do we generate such samples? </a:t>
            </a:r>
          </a:p>
          <a:p>
            <a:r>
              <a:rPr lang="en-US" dirty="0" smtClean="0"/>
              <a:t>Imagine we want to generate: </a:t>
            </a:r>
          </a:p>
          <a:p>
            <a:endParaRPr lang="en-US" dirty="0"/>
          </a:p>
          <a:p>
            <a:endParaRPr lang="en-US" dirty="0" smtClean="0"/>
          </a:p>
          <a:p>
            <a:endParaRPr lang="en-US" dirty="0"/>
          </a:p>
          <a:p>
            <a:endParaRPr lang="en-US" dirty="0" smtClean="0"/>
          </a:p>
          <a:p>
            <a:r>
              <a:rPr lang="en-US" dirty="0"/>
              <a:t>	</a:t>
            </a:r>
            <a:r>
              <a:rPr lang="en-US" dirty="0" smtClean="0"/>
              <a:t>					</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855" y="3173986"/>
            <a:ext cx="4846320" cy="3028950"/>
          </a:xfrm>
          <a:prstGeom prst="rect">
            <a:avLst/>
          </a:prstGeom>
        </p:spPr>
      </p:pic>
      <p:sp>
        <p:nvSpPr>
          <p:cNvPr id="4" name="TextBox 3"/>
          <p:cNvSpPr txBox="1"/>
          <p:nvPr/>
        </p:nvSpPr>
        <p:spPr>
          <a:xfrm>
            <a:off x="7416800" y="1262743"/>
            <a:ext cx="184731"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6002215" y="1482046"/>
            <a:ext cx="1816100" cy="444500"/>
          </a:xfrm>
          <a:prstGeom prst="rect">
            <a:avLst/>
          </a:prstGeom>
        </p:spPr>
      </p:pic>
      <p:grpSp>
        <p:nvGrpSpPr>
          <p:cNvPr id="7" name="Group 6"/>
          <p:cNvGrpSpPr/>
          <p:nvPr/>
        </p:nvGrpSpPr>
        <p:grpSpPr>
          <a:xfrm>
            <a:off x="833414" y="2375245"/>
            <a:ext cx="11009294" cy="1233279"/>
            <a:chOff x="833414" y="2375245"/>
            <a:chExt cx="11009294" cy="1233279"/>
          </a:xfrm>
        </p:grpSpPr>
        <p:pic>
          <p:nvPicPr>
            <p:cNvPr id="11" name="Picture 10"/>
            <p:cNvPicPr>
              <a:picLocks noChangeAspect="1"/>
            </p:cNvPicPr>
            <p:nvPr/>
          </p:nvPicPr>
          <p:blipFill>
            <a:blip r:embed="rId4"/>
            <a:stretch>
              <a:fillRect/>
            </a:stretch>
          </p:blipFill>
          <p:spPr>
            <a:xfrm>
              <a:off x="3487615" y="2421296"/>
              <a:ext cx="2692400" cy="469900"/>
            </a:xfrm>
            <a:prstGeom prst="rect">
              <a:avLst/>
            </a:prstGeom>
          </p:spPr>
        </p:pic>
        <p:sp>
          <p:nvSpPr>
            <p:cNvPr id="9" name="Content Placeholder 2"/>
            <p:cNvSpPr txBox="1">
              <a:spLocks/>
            </p:cNvSpPr>
            <p:nvPr/>
          </p:nvSpPr>
          <p:spPr>
            <a:xfrm>
              <a:off x="833414" y="2375245"/>
              <a:ext cx="11009294" cy="123327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 start with</a:t>
              </a:r>
              <a:endParaRPr lang="en-US" dirty="0"/>
            </a:p>
          </p:txBody>
        </p:sp>
      </p:grpSp>
    </p:spTree>
    <p:extLst>
      <p:ext uri="{BB962C8B-B14F-4D97-AF65-F5344CB8AC3E}">
        <p14:creationId xmlns:p14="http://schemas.microsoft.com/office/powerpoint/2010/main" val="10663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The we transform: </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596" y="2049736"/>
            <a:ext cx="5912807" cy="3941871"/>
          </a:xfrm>
          <a:prstGeom prst="rect">
            <a:avLst/>
          </a:prstGeom>
        </p:spPr>
      </p:pic>
      <p:pic>
        <p:nvPicPr>
          <p:cNvPr id="5" name="Picture 4"/>
          <p:cNvPicPr>
            <a:picLocks noChangeAspect="1"/>
          </p:cNvPicPr>
          <p:nvPr/>
        </p:nvPicPr>
        <p:blipFill>
          <a:blip r:embed="rId3"/>
          <a:stretch>
            <a:fillRect/>
          </a:stretch>
        </p:blipFill>
        <p:spPr>
          <a:xfrm>
            <a:off x="4093938" y="1104298"/>
            <a:ext cx="1536700" cy="330200"/>
          </a:xfrm>
          <a:prstGeom prst="rect">
            <a:avLst/>
          </a:prstGeom>
        </p:spPr>
      </p:pic>
    </p:spTree>
    <p:extLst>
      <p:ext uri="{BB962C8B-B14F-4D97-AF65-F5344CB8AC3E}">
        <p14:creationId xmlns:p14="http://schemas.microsoft.com/office/powerpoint/2010/main" val="173474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sp>
        <p:nvSpPr>
          <p:cNvPr id="3" name="Slide Number Placeholder 2"/>
          <p:cNvSpPr>
            <a:spLocks noGrp="1"/>
          </p:cNvSpPr>
          <p:nvPr>
            <p:ph type="sldNum" sz="quarter" idx="12"/>
          </p:nvPr>
        </p:nvSpPr>
        <p:spPr/>
        <p:txBody>
          <a:bodyPr/>
          <a:lstStyle/>
          <a:p>
            <a:fld id="{A13833A1-46C9-FB45-812F-A8AC7B5136EB}" type="slidenum">
              <a:rPr lang="en-US" smtClean="0"/>
              <a:t>66</a:t>
            </a:fld>
            <a:endParaRPr lang="en-US"/>
          </a:p>
        </p:txBody>
      </p:sp>
    </p:spTree>
    <p:extLst>
      <p:ext uri="{BB962C8B-B14F-4D97-AF65-F5344CB8AC3E}">
        <p14:creationId xmlns:p14="http://schemas.microsoft.com/office/powerpoint/2010/main" val="8067581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0413" y="1241854"/>
            <a:ext cx="4215415" cy="4374292"/>
          </a:xfrm>
          <a:prstGeom prst="rect">
            <a:avLst/>
          </a:prstGeom>
        </p:spPr>
      </p:pic>
    </p:spTree>
    <p:extLst>
      <p:ext uri="{BB962C8B-B14F-4D97-AF65-F5344CB8AC3E}">
        <p14:creationId xmlns:p14="http://schemas.microsoft.com/office/powerpoint/2010/main" val="21194929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t>z</a:t>
              </a:r>
              <a:endParaRPr lang="en-US" sz="3600" i="1" dirty="0"/>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0664021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t>z</a:t>
              </a:r>
              <a:endParaRPr lang="en-US" sz="3600" i="1" dirty="0"/>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5689600" y="2075543"/>
            <a:ext cx="5007429" cy="2438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8505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p:sp>
        <p:nvSpPr>
          <p:cNvPr id="3" name="Content Placeholder 2"/>
          <p:cNvSpPr>
            <a:spLocks noGrp="1"/>
          </p:cNvSpPr>
          <p:nvPr>
            <p:ph idx="1"/>
          </p:nvPr>
        </p:nvSpPr>
        <p:spPr/>
        <p:txBody>
          <a:bodyPr/>
          <a:lstStyle/>
          <a:p>
            <a:r>
              <a:rPr lang="en-US" dirty="0"/>
              <a:t>We can choose the input </a:t>
            </a:r>
            <a:r>
              <a:rPr lang="en-US" i="1" dirty="0">
                <a:latin typeface="Cambria Math" charset="0"/>
                <a:ea typeface="Cambria Math" charset="0"/>
                <a:cs typeface="Cambria Math" charset="0"/>
              </a:rPr>
              <a:t>x</a:t>
            </a:r>
            <a:r>
              <a:rPr lang="en-US" dirty="0"/>
              <a:t>  to be some set of images and the output </a:t>
            </a:r>
            <a:r>
              <a:rPr lang="en-US" i="1" dirty="0">
                <a:latin typeface="Cambria Math" charset="0"/>
                <a:ea typeface="Cambria Math" charset="0"/>
                <a:cs typeface="Cambria Math" charset="0"/>
              </a:rPr>
              <a:t>y</a:t>
            </a:r>
            <a:r>
              <a:rPr lang="en-US" dirty="0"/>
              <a:t>  to be a set of possible classes or types.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7</a:t>
            </a:fld>
            <a:endParaRPr lang="en-US" dirty="0"/>
          </a:p>
        </p:txBody>
      </p:sp>
      <p:grpSp>
        <p:nvGrpSpPr>
          <p:cNvPr id="14" name="Group 13"/>
          <p:cNvGrpSpPr/>
          <p:nvPr/>
        </p:nvGrpSpPr>
        <p:grpSpPr>
          <a:xfrm>
            <a:off x="1019089" y="2821375"/>
            <a:ext cx="10315475" cy="2885656"/>
            <a:chOff x="1019089" y="2821375"/>
            <a:chExt cx="10315475" cy="2885656"/>
          </a:xfrm>
        </p:grpSpPr>
        <p:pic>
          <p:nvPicPr>
            <p:cNvPr id="5" name="Picture 4"/>
            <p:cNvPicPr>
              <a:picLocks noChangeAspect="1"/>
            </p:cNvPicPr>
            <p:nvPr/>
          </p:nvPicPr>
          <p:blipFill rotWithShape="1">
            <a:blip r:embed="rId2"/>
            <a:srcRect l="-43" r="32396"/>
            <a:stretch/>
          </p:blipFill>
          <p:spPr>
            <a:xfrm>
              <a:off x="1019089" y="2821375"/>
              <a:ext cx="2103120" cy="2104939"/>
            </a:xfrm>
            <a:prstGeom prst="rect">
              <a:avLst/>
            </a:prstGeom>
          </p:spPr>
        </p:pic>
        <p:pic>
          <p:nvPicPr>
            <p:cNvPr id="6" name="Picture 5"/>
            <p:cNvPicPr>
              <a:picLocks noChangeAspect="1"/>
            </p:cNvPicPr>
            <p:nvPr/>
          </p:nvPicPr>
          <p:blipFill>
            <a:blip r:embed="rId3"/>
            <a:stretch>
              <a:fillRect/>
            </a:stretch>
          </p:blipFill>
          <p:spPr>
            <a:xfrm>
              <a:off x="1578573" y="3079760"/>
              <a:ext cx="2114367" cy="2103120"/>
            </a:xfrm>
            <a:prstGeom prst="rect">
              <a:avLst/>
            </a:prstGeom>
          </p:spPr>
        </p:pic>
        <p:pic>
          <p:nvPicPr>
            <p:cNvPr id="7" name="Picture 6"/>
            <p:cNvPicPr>
              <a:picLocks/>
            </p:cNvPicPr>
            <p:nvPr/>
          </p:nvPicPr>
          <p:blipFill>
            <a:blip r:embed="rId4"/>
            <a:stretch>
              <a:fillRect/>
            </a:stretch>
          </p:blipFill>
          <p:spPr>
            <a:xfrm>
              <a:off x="2256323" y="3603911"/>
              <a:ext cx="2103120" cy="2103120"/>
            </a:xfrm>
            <a:prstGeom prst="rect">
              <a:avLst/>
            </a:prstGeom>
          </p:spPr>
        </p:pic>
        <p:sp>
          <p:nvSpPr>
            <p:cNvPr id="8" name="Rectangle 7"/>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9" name="TextBox 8"/>
            <p:cNvSpPr txBox="1"/>
            <p:nvPr/>
          </p:nvSpPr>
          <p:spPr>
            <a:xfrm>
              <a:off x="8998732" y="3713561"/>
              <a:ext cx="2335832" cy="369332"/>
            </a:xfrm>
            <a:prstGeom prst="rect">
              <a:avLst/>
            </a:prstGeom>
            <a:noFill/>
          </p:spPr>
          <p:txBody>
            <a:bodyPr wrap="none" rtlCol="0">
              <a:spAutoFit/>
            </a:bodyPr>
            <a:lstStyle/>
            <a:p>
              <a:r>
                <a:rPr lang="en-US" dirty="0"/>
                <a:t>{ Cat, Dog, Elephant,</a:t>
              </a:r>
              <a:r>
                <a:rPr lang="mr-IN" dirty="0"/>
                <a:t>…</a:t>
              </a:r>
              <a:r>
                <a:rPr lang="en-US" dirty="0"/>
                <a:t>}</a:t>
              </a:r>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257918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a:t>
            </a:r>
            <a:endParaRPr lang="en-US" dirty="0"/>
          </a:p>
        </p:txBody>
      </p:sp>
      <p:sp>
        <p:nvSpPr>
          <p:cNvPr id="3" name="Rounded Rectangle 2"/>
          <p:cNvSpPr/>
          <p:nvPr/>
        </p:nvSpPr>
        <p:spPr>
          <a:xfrm>
            <a:off x="7004920" y="265040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a:solidFill>
                  <a:srgbClr val="0000FF"/>
                </a:solidFill>
              </a:rPr>
              <a:t>P</a:t>
            </a:r>
            <a:r>
              <a:rPr lang="en-US" sz="2700" dirty="0">
                <a:solidFill>
                  <a:srgbClr val="0000FF"/>
                </a:solidFill>
              </a:rPr>
              <a:t>(</a:t>
            </a:r>
            <a:r>
              <a:rPr lang="en-US" sz="2700" dirty="0" err="1">
                <a:solidFill>
                  <a:srgbClr val="0000FF"/>
                </a:solidFill>
              </a:rPr>
              <a:t>x|z</a:t>
            </a:r>
            <a:r>
              <a:rPr lang="en-US" sz="2700" dirty="0">
                <a:solidFill>
                  <a:srgbClr val="0000FF"/>
                </a:solidFill>
              </a:rPr>
              <a:t>)</a:t>
            </a:r>
          </a:p>
        </p:txBody>
      </p:sp>
      <p:pic>
        <p:nvPicPr>
          <p:cNvPr id="4" name="Picture 3"/>
          <p:cNvPicPr>
            <a:picLocks noChangeAspect="1"/>
          </p:cNvPicPr>
          <p:nvPr/>
        </p:nvPicPr>
        <p:blipFill>
          <a:blip r:embed="rId2"/>
          <a:stretch>
            <a:fillRect/>
          </a:stretch>
        </p:blipFill>
        <p:spPr>
          <a:xfrm>
            <a:off x="9131952" y="2774313"/>
            <a:ext cx="1074490" cy="1143000"/>
          </a:xfrm>
          <a:prstGeom prst="rect">
            <a:avLst/>
          </a:prstGeom>
        </p:spPr>
      </p:pic>
      <p:sp>
        <p:nvSpPr>
          <p:cNvPr id="5" name="Rectangle 4"/>
          <p:cNvSpPr/>
          <p:nvPr/>
        </p:nvSpPr>
        <p:spPr>
          <a:xfrm>
            <a:off x="5875852" y="276262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6" name="Straight Arrow Connector 5"/>
          <p:cNvCxnSpPr/>
          <p:nvPr/>
        </p:nvCxnSpPr>
        <p:spPr>
          <a:xfrm>
            <a:off x="6392808" y="3305331"/>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8603750" y="332719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18361" y="2489941"/>
            <a:ext cx="3281720" cy="954107"/>
          </a:xfrm>
          <a:prstGeom prst="rect">
            <a:avLst/>
          </a:prstGeom>
          <a:noFill/>
        </p:spPr>
        <p:txBody>
          <a:bodyPr wrap="square" rtlCol="0">
            <a:spAutoFit/>
          </a:bodyPr>
          <a:lstStyle/>
          <a:p>
            <a:pPr algn="ctr"/>
            <a:r>
              <a:rPr lang="en-US" sz="2800" dirty="0"/>
              <a:t>Sample from </a:t>
            </a:r>
            <a:r>
              <a:rPr lang="en-US" sz="2800" i="1" dirty="0">
                <a:solidFill>
                  <a:srgbClr val="0000FF"/>
                </a:solidFill>
              </a:rPr>
              <a:t>P</a:t>
            </a:r>
            <a:r>
              <a:rPr lang="en-US" sz="2800" dirty="0">
                <a:solidFill>
                  <a:srgbClr val="0000FF"/>
                </a:solidFill>
              </a:rPr>
              <a:t>(z) </a:t>
            </a:r>
          </a:p>
          <a:p>
            <a:pPr algn="ctr"/>
            <a:r>
              <a:rPr lang="en-US" sz="2800" i="1" dirty="0"/>
              <a:t>Standard Gaussian</a:t>
            </a:r>
          </a:p>
        </p:txBody>
      </p:sp>
    </p:spTree>
    <p:extLst>
      <p:ext uri="{BB962C8B-B14F-4D97-AF65-F5344CB8AC3E}">
        <p14:creationId xmlns:p14="http://schemas.microsoft.com/office/powerpoint/2010/main" val="1838550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881" y="1631092"/>
            <a:ext cx="3792368" cy="3892378"/>
          </a:xfrm>
          <a:prstGeom prst="rect">
            <a:avLst/>
          </a:prstGeom>
        </p:spPr>
      </p:pic>
    </p:spTree>
    <p:extLst>
      <p:ext uri="{BB962C8B-B14F-4D97-AF65-F5344CB8AC3E}">
        <p14:creationId xmlns:p14="http://schemas.microsoft.com/office/powerpoint/2010/main" val="19708955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270" y="1198703"/>
            <a:ext cx="8155459" cy="4460593"/>
          </a:xfrm>
          <a:prstGeom prst="rect">
            <a:avLst/>
          </a:prstGeom>
        </p:spPr>
      </p:pic>
    </p:spTree>
    <p:extLst>
      <p:ext uri="{BB962C8B-B14F-4D97-AF65-F5344CB8AC3E}">
        <p14:creationId xmlns:p14="http://schemas.microsoft.com/office/powerpoint/2010/main" val="20544938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015" y="1594020"/>
            <a:ext cx="9050986" cy="3213495"/>
          </a:xfrm>
          <a:prstGeom prst="rect">
            <a:avLst/>
          </a:prstGeom>
        </p:spPr>
      </p:pic>
    </p:spTree>
    <p:extLst>
      <p:ext uri="{BB962C8B-B14F-4D97-AF65-F5344CB8AC3E}">
        <p14:creationId xmlns:p14="http://schemas.microsoft.com/office/powerpoint/2010/main" val="48835834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247" y="1258592"/>
            <a:ext cx="5097505" cy="4870359"/>
          </a:xfrm>
          <a:prstGeom prst="rect">
            <a:avLst/>
          </a:prstGeom>
        </p:spPr>
      </p:pic>
    </p:spTree>
    <p:extLst>
      <p:ext uri="{BB962C8B-B14F-4D97-AF65-F5344CB8AC3E}">
        <p14:creationId xmlns:p14="http://schemas.microsoft.com/office/powerpoint/2010/main" val="15622238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49" y="2830742"/>
            <a:ext cx="10736461" cy="1706591"/>
          </a:xfrm>
          <a:prstGeom prst="rect">
            <a:avLst/>
          </a:prstGeom>
        </p:spPr>
      </p:pic>
    </p:spTree>
    <p:extLst>
      <p:ext uri="{BB962C8B-B14F-4D97-AF65-F5344CB8AC3E}">
        <p14:creationId xmlns:p14="http://schemas.microsoft.com/office/powerpoint/2010/main" val="140465848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VAE Likelihood</a:t>
            </a:r>
            <a:endParaRPr lang="en-US" dirty="0"/>
          </a:p>
        </p:txBody>
      </p:sp>
      <p:graphicFrame>
        <p:nvGraphicFramePr>
          <p:cNvPr id="4" name="Content Placeholder 3"/>
          <p:cNvGraphicFramePr>
            <a:graphicFrameLocks noChangeAspect="1"/>
          </p:cNvGraphicFramePr>
          <p:nvPr>
            <p:extLst/>
          </p:nvPr>
        </p:nvGraphicFramePr>
        <p:xfrm>
          <a:off x="2012171" y="3130761"/>
          <a:ext cx="4308475" cy="1047750"/>
        </p:xfrm>
        <a:graphic>
          <a:graphicData uri="http://schemas.openxmlformats.org/presentationml/2006/ole">
            <mc:AlternateContent xmlns:mc="http://schemas.openxmlformats.org/markup-compatibility/2006">
              <mc:Choice xmlns:v="urn:schemas-microsoft-com:vml" Requires="v">
                <p:oleObj spid="_x0000_s48326" name="Equation" r:id="rId3" imgW="1562100" imgH="381000" progId="Equation.3">
                  <p:embed/>
                </p:oleObj>
              </mc:Choice>
              <mc:Fallback>
                <p:oleObj name="Equation" r:id="rId3" imgW="1562100" imgH="381000" progId="Equation.3">
                  <p:embed/>
                  <p:pic>
                    <p:nvPicPr>
                      <p:cNvPr id="0" name=""/>
                      <p:cNvPicPr/>
                      <p:nvPr/>
                    </p:nvPicPr>
                    <p:blipFill>
                      <a:blip r:embed="rId4"/>
                      <a:stretch>
                        <a:fillRect/>
                      </a:stretch>
                    </p:blipFill>
                    <p:spPr>
                      <a:xfrm>
                        <a:off x="2012171" y="3130761"/>
                        <a:ext cx="4308475" cy="1047750"/>
                      </a:xfrm>
                      <a:prstGeom prst="rect">
                        <a:avLst/>
                      </a:prstGeom>
                    </p:spPr>
                  </p:pic>
                </p:oleObj>
              </mc:Fallback>
            </mc:AlternateContent>
          </a:graphicData>
        </a:graphic>
      </p:graphicFrame>
      <p:cxnSp>
        <p:nvCxnSpPr>
          <p:cNvPr id="8" name="Straight Arrow Connector 7"/>
          <p:cNvCxnSpPr/>
          <p:nvPr/>
        </p:nvCxnSpPr>
        <p:spPr>
          <a:xfrm flipH="1">
            <a:off x="4868800" y="3742969"/>
            <a:ext cx="433585" cy="871084"/>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981200" y="4635351"/>
            <a:ext cx="5269237" cy="1692771"/>
          </a:xfrm>
          <a:prstGeom prst="rect">
            <a:avLst/>
          </a:prstGeom>
          <a:noFill/>
        </p:spPr>
        <p:txBody>
          <a:bodyPr wrap="square" rtlCol="0">
            <a:spAutoFit/>
          </a:bodyPr>
          <a:lstStyle/>
          <a:p>
            <a:pPr algn="ctr"/>
            <a:r>
              <a:rPr lang="en-US" sz="2800" dirty="0"/>
              <a:t>Difficult to approximate in high dim through sampling</a:t>
            </a:r>
          </a:p>
          <a:p>
            <a:pPr algn="ctr"/>
            <a:endParaRPr lang="en-US" dirty="0"/>
          </a:p>
          <a:p>
            <a:pPr algn="ctr"/>
            <a:r>
              <a:rPr lang="en-US" sz="2800" dirty="0">
                <a:solidFill>
                  <a:srgbClr val="FF0000"/>
                </a:solidFill>
              </a:rPr>
              <a:t>For most </a:t>
            </a:r>
            <a:r>
              <a:rPr lang="en-US" sz="2800" i="1" dirty="0">
                <a:solidFill>
                  <a:srgbClr val="FF0000"/>
                </a:solidFill>
              </a:rPr>
              <a:t>z</a:t>
            </a:r>
            <a:r>
              <a:rPr lang="en-US" sz="2800" dirty="0">
                <a:solidFill>
                  <a:srgbClr val="FF0000"/>
                </a:solidFill>
              </a:rPr>
              <a:t> values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close to 0</a:t>
            </a:r>
            <a:endParaRPr lang="en-US" sz="2800" i="1" dirty="0">
              <a:solidFill>
                <a:srgbClr val="FF0000"/>
              </a:solidFill>
            </a:endParaRPr>
          </a:p>
        </p:txBody>
      </p:sp>
      <p:cxnSp>
        <p:nvCxnSpPr>
          <p:cNvPr id="11" name="Straight Arrow Connector 10"/>
          <p:cNvCxnSpPr/>
          <p:nvPr/>
        </p:nvCxnSpPr>
        <p:spPr>
          <a:xfrm flipV="1">
            <a:off x="3968208" y="2230497"/>
            <a:ext cx="436037" cy="1042282"/>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41029" y="1605774"/>
            <a:ext cx="3499650" cy="523220"/>
          </a:xfrm>
          <a:prstGeom prst="rect">
            <a:avLst/>
          </a:prstGeom>
          <a:noFill/>
        </p:spPr>
        <p:txBody>
          <a:bodyPr wrap="square" rtlCol="0">
            <a:spAutoFit/>
          </a:bodyPr>
          <a:lstStyle/>
          <a:p>
            <a:pPr algn="ctr"/>
            <a:r>
              <a:rPr lang="en-US" sz="2800" dirty="0"/>
              <a:t>Neural network</a:t>
            </a:r>
          </a:p>
        </p:txBody>
      </p:sp>
      <p:sp>
        <p:nvSpPr>
          <p:cNvPr id="24" name="Rectangle 23"/>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 name="Oval 24"/>
          <p:cNvSpPr/>
          <p:nvPr/>
        </p:nvSpPr>
        <p:spPr>
          <a:xfrm>
            <a:off x="8009642" y="2462099"/>
            <a:ext cx="1579488" cy="63955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12255" y="382245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7" name="Straight Arrow Connector 26"/>
          <p:cNvCxnSpPr>
            <a:stCxn id="25" idx="4"/>
            <a:endCxn id="26" idx="0"/>
          </p:cNvCxnSpPr>
          <p:nvPr/>
        </p:nvCxnSpPr>
        <p:spPr>
          <a:xfrm>
            <a:off x="8799387" y="3101653"/>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8098890" y="2587669"/>
          <a:ext cx="1460192" cy="375722"/>
        </p:xfrm>
        <a:graphic>
          <a:graphicData uri="http://schemas.openxmlformats.org/presentationml/2006/ole">
            <mc:AlternateContent xmlns:mc="http://schemas.openxmlformats.org/markup-compatibility/2006">
              <mc:Choice xmlns:v="urn:schemas-microsoft-com:vml" Requires="v">
                <p:oleObj spid="_x0000_s48327" name="Equation" r:id="rId5" imgW="787400" imgH="203200" progId="Equation.3">
                  <p:embed/>
                </p:oleObj>
              </mc:Choice>
              <mc:Fallback>
                <p:oleObj name="Equation" r:id="rId5" imgW="787400" imgH="203200" progId="Equation.3">
                  <p:embed/>
                  <p:pic>
                    <p:nvPicPr>
                      <p:cNvPr id="0" name=""/>
                      <p:cNvPicPr/>
                      <p:nvPr/>
                    </p:nvPicPr>
                    <p:blipFill>
                      <a:blip r:embed="rId6"/>
                      <a:stretch>
                        <a:fillRect/>
                      </a:stretch>
                    </p:blipFill>
                    <p:spPr>
                      <a:xfrm>
                        <a:off x="8098890" y="2587669"/>
                        <a:ext cx="1460192" cy="37572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8590193" y="3972441"/>
          <a:ext cx="495300" cy="457200"/>
        </p:xfrm>
        <a:graphic>
          <a:graphicData uri="http://schemas.openxmlformats.org/presentationml/2006/ole">
            <mc:AlternateContent xmlns:mc="http://schemas.openxmlformats.org/markup-compatibility/2006">
              <mc:Choice xmlns:v="urn:schemas-microsoft-com:vml" Requires="v">
                <p:oleObj spid="_x0000_s48328" name="Equation" r:id="rId7" imgW="165100" imgH="152400" progId="Equation.3">
                  <p:embed/>
                </p:oleObj>
              </mc:Choice>
              <mc:Fallback>
                <p:oleObj name="Equation" r:id="rId7" imgW="165100" imgH="152400" progId="Equation.3">
                  <p:embed/>
                  <p:pic>
                    <p:nvPicPr>
                      <p:cNvPr id="0" name=""/>
                      <p:cNvPicPr/>
                      <p:nvPr/>
                    </p:nvPicPr>
                    <p:blipFill>
                      <a:blip r:embed="rId8"/>
                      <a:stretch>
                        <a:fillRect/>
                      </a:stretch>
                    </p:blipFill>
                    <p:spPr>
                      <a:xfrm>
                        <a:off x="8590193" y="3972441"/>
                        <a:ext cx="495300" cy="457200"/>
                      </a:xfrm>
                      <a:prstGeom prst="rect">
                        <a:avLst/>
                      </a:prstGeom>
                    </p:spPr>
                  </p:pic>
                </p:oleObj>
              </mc:Fallback>
            </mc:AlternateContent>
          </a:graphicData>
        </a:graphic>
      </p:graphicFrame>
      <p:graphicFrame>
        <p:nvGraphicFramePr>
          <p:cNvPr id="30" name="Content Placeholder 3"/>
          <p:cNvGraphicFramePr>
            <a:graphicFrameLocks noChangeAspect="1"/>
          </p:cNvGraphicFramePr>
          <p:nvPr>
            <p:extLst/>
          </p:nvPr>
        </p:nvGraphicFramePr>
        <p:xfrm>
          <a:off x="10134134" y="3297093"/>
          <a:ext cx="381000" cy="533400"/>
        </p:xfrm>
        <a:graphic>
          <a:graphicData uri="http://schemas.openxmlformats.org/presentationml/2006/ole">
            <mc:AlternateContent xmlns:mc="http://schemas.openxmlformats.org/markup-compatibility/2006">
              <mc:Choice xmlns:v="urn:schemas-microsoft-com:vml" Requires="v">
                <p:oleObj spid="_x0000_s48329" name="Equation" r:id="rId9" imgW="127000" imgH="177800" progId="Equation.3">
                  <p:embed/>
                </p:oleObj>
              </mc:Choice>
              <mc:Fallback>
                <p:oleObj name="Equation" r:id="rId9" imgW="127000" imgH="177800" progId="Equation.3">
                  <p:embed/>
                  <p:pic>
                    <p:nvPicPr>
                      <p:cNvPr id="0" name=""/>
                      <p:cNvPicPr/>
                      <p:nvPr/>
                    </p:nvPicPr>
                    <p:blipFill>
                      <a:blip r:embed="rId10"/>
                      <a:stretch>
                        <a:fillRect/>
                      </a:stretch>
                    </p:blipFill>
                    <p:spPr>
                      <a:xfrm>
                        <a:off x="10134134" y="3297093"/>
                        <a:ext cx="381000" cy="533400"/>
                      </a:xfrm>
                      <a:prstGeom prst="rect">
                        <a:avLst/>
                      </a:prstGeom>
                    </p:spPr>
                  </p:pic>
                </p:oleObj>
              </mc:Fallback>
            </mc:AlternateContent>
          </a:graphicData>
        </a:graphic>
      </p:graphicFrame>
      <p:cxnSp>
        <p:nvCxnSpPr>
          <p:cNvPr id="31" name="Straight Arrow Connector 30"/>
          <p:cNvCxnSpPr/>
          <p:nvPr/>
        </p:nvCxnSpPr>
        <p:spPr>
          <a:xfrm flipH="1">
            <a:off x="9207784" y="3658301"/>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990002" y="3195123"/>
            <a:ext cx="839591"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7375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VAE Likelihood</a:t>
            </a:r>
            <a:endParaRPr lang="en-US" dirty="0"/>
          </a:p>
        </p:txBody>
      </p:sp>
      <p:graphicFrame>
        <p:nvGraphicFramePr>
          <p:cNvPr id="4" name="Content Placeholder 3"/>
          <p:cNvGraphicFramePr>
            <a:graphicFrameLocks noChangeAspect="1"/>
          </p:cNvGraphicFramePr>
          <p:nvPr>
            <p:extLst/>
          </p:nvPr>
        </p:nvGraphicFramePr>
        <p:xfrm>
          <a:off x="1785938" y="3130550"/>
          <a:ext cx="4762500" cy="1047750"/>
        </p:xfrm>
        <a:graphic>
          <a:graphicData uri="http://schemas.openxmlformats.org/presentationml/2006/ole">
            <mc:AlternateContent xmlns:mc="http://schemas.openxmlformats.org/markup-compatibility/2006">
              <mc:Choice xmlns:v="urn:schemas-microsoft-com:vml" Requires="v">
                <p:oleObj spid="_x0000_s49399" name="Equation" r:id="rId3" imgW="1727200" imgH="381000" progId="Equation.3">
                  <p:embed/>
                </p:oleObj>
              </mc:Choice>
              <mc:Fallback>
                <p:oleObj name="Equation" r:id="rId3" imgW="1727200" imgH="381000" progId="Equation.3">
                  <p:embed/>
                  <p:pic>
                    <p:nvPicPr>
                      <p:cNvPr id="0" name=""/>
                      <p:cNvPicPr/>
                      <p:nvPr/>
                    </p:nvPicPr>
                    <p:blipFill>
                      <a:blip r:embed="rId4"/>
                      <a:stretch>
                        <a:fillRect/>
                      </a:stretch>
                    </p:blipFill>
                    <p:spPr>
                      <a:xfrm>
                        <a:off x="1785938" y="3130550"/>
                        <a:ext cx="4762500" cy="1047750"/>
                      </a:xfrm>
                      <a:prstGeom prst="rect">
                        <a:avLst/>
                      </a:prstGeom>
                    </p:spPr>
                  </p:pic>
                </p:oleObj>
              </mc:Fallback>
            </mc:AlternateContent>
          </a:graphicData>
        </a:graphic>
      </p:graphicFrame>
      <p:cxnSp>
        <p:nvCxnSpPr>
          <p:cNvPr id="8" name="Straight Arrow Connector 7"/>
          <p:cNvCxnSpPr/>
          <p:nvPr/>
        </p:nvCxnSpPr>
        <p:spPr>
          <a:xfrm flipH="1">
            <a:off x="4868801" y="3830493"/>
            <a:ext cx="185785" cy="783560"/>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103490" y="4635350"/>
            <a:ext cx="4362226" cy="1815882"/>
          </a:xfrm>
          <a:prstGeom prst="rect">
            <a:avLst/>
          </a:prstGeom>
          <a:noFill/>
        </p:spPr>
        <p:txBody>
          <a:bodyPr wrap="square" rtlCol="0">
            <a:spAutoFit/>
          </a:bodyPr>
          <a:lstStyle/>
          <a:p>
            <a:pPr algn="ctr"/>
            <a:r>
              <a:rPr lang="en-US" sz="2800" dirty="0"/>
              <a:t>Proposal distribution:</a:t>
            </a:r>
          </a:p>
          <a:p>
            <a:pPr algn="ctr"/>
            <a:r>
              <a:rPr lang="en-US" sz="2800" dirty="0">
                <a:solidFill>
                  <a:srgbClr val="FF0000"/>
                </a:solidFill>
              </a:rPr>
              <a:t>Likely to produce values of </a:t>
            </a:r>
            <a:r>
              <a:rPr lang="en-US" sz="2800" i="1" dirty="0">
                <a:solidFill>
                  <a:srgbClr val="FF0000"/>
                </a:solidFill>
              </a:rPr>
              <a:t>x</a:t>
            </a:r>
            <a:r>
              <a:rPr lang="en-US" sz="2800" dirty="0">
                <a:solidFill>
                  <a:srgbClr val="FF0000"/>
                </a:solidFill>
              </a:rPr>
              <a:t> for which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is non-zero</a:t>
            </a:r>
          </a:p>
          <a:p>
            <a:pPr algn="ctr"/>
            <a:endParaRPr lang="en-US" sz="2800" dirty="0"/>
          </a:p>
        </p:txBody>
      </p:sp>
      <p:sp>
        <p:nvSpPr>
          <p:cNvPr id="5" name="Rectangle 4"/>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Oval 6"/>
          <p:cNvSpPr/>
          <p:nvPr/>
        </p:nvSpPr>
        <p:spPr>
          <a:xfrm>
            <a:off x="8412255" y="3908553"/>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2" name="Straight Arrow Connector 11"/>
          <p:cNvCxnSpPr>
            <a:endCxn id="7" idx="0"/>
          </p:cNvCxnSpPr>
          <p:nvPr/>
        </p:nvCxnSpPr>
        <p:spPr>
          <a:xfrm>
            <a:off x="8799387" y="3187749"/>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15" name="Content Placeholder 3"/>
          <p:cNvGraphicFramePr>
            <a:graphicFrameLocks noChangeAspect="1"/>
          </p:cNvGraphicFramePr>
          <p:nvPr>
            <p:extLst/>
          </p:nvPr>
        </p:nvGraphicFramePr>
        <p:xfrm>
          <a:off x="8590193" y="4058537"/>
          <a:ext cx="495300" cy="457200"/>
        </p:xfrm>
        <a:graphic>
          <a:graphicData uri="http://schemas.openxmlformats.org/presentationml/2006/ole">
            <mc:AlternateContent xmlns:mc="http://schemas.openxmlformats.org/markup-compatibility/2006">
              <mc:Choice xmlns:v="urn:schemas-microsoft-com:vml" Requires="v">
                <p:oleObj spid="_x0000_s49400" name="Equation" r:id="rId5" imgW="165100" imgH="152400" progId="Equation.3">
                  <p:embed/>
                </p:oleObj>
              </mc:Choice>
              <mc:Fallback>
                <p:oleObj name="Equation" r:id="rId5" imgW="165100" imgH="152400" progId="Equation.3">
                  <p:embed/>
                  <p:pic>
                    <p:nvPicPr>
                      <p:cNvPr id="0" name=""/>
                      <p:cNvPicPr/>
                      <p:nvPr/>
                    </p:nvPicPr>
                    <p:blipFill>
                      <a:blip r:embed="rId6"/>
                      <a:stretch>
                        <a:fillRect/>
                      </a:stretch>
                    </p:blipFill>
                    <p:spPr>
                      <a:xfrm>
                        <a:off x="8590193" y="4058537"/>
                        <a:ext cx="495300" cy="457200"/>
                      </a:xfrm>
                      <a:prstGeom prst="rect">
                        <a:avLst/>
                      </a:prstGeom>
                    </p:spPr>
                  </p:pic>
                </p:oleObj>
              </mc:Fallback>
            </mc:AlternateContent>
          </a:graphicData>
        </a:graphic>
      </p:graphicFrame>
      <p:graphicFrame>
        <p:nvGraphicFramePr>
          <p:cNvPr id="17" name="Content Placeholder 3"/>
          <p:cNvGraphicFramePr>
            <a:graphicFrameLocks noChangeAspect="1"/>
          </p:cNvGraphicFramePr>
          <p:nvPr>
            <p:extLst/>
          </p:nvPr>
        </p:nvGraphicFramePr>
        <p:xfrm>
          <a:off x="10134134" y="3383189"/>
          <a:ext cx="381000" cy="533400"/>
        </p:xfrm>
        <a:graphic>
          <a:graphicData uri="http://schemas.openxmlformats.org/presentationml/2006/ole">
            <mc:AlternateContent xmlns:mc="http://schemas.openxmlformats.org/markup-compatibility/2006">
              <mc:Choice xmlns:v="urn:schemas-microsoft-com:vml" Requires="v">
                <p:oleObj spid="_x0000_s49401" name="Equation" r:id="rId7" imgW="127000" imgH="177800" progId="Equation.3">
                  <p:embed/>
                </p:oleObj>
              </mc:Choice>
              <mc:Fallback>
                <p:oleObj name="Equation" r:id="rId7" imgW="127000" imgH="177800" progId="Equation.3">
                  <p:embed/>
                  <p:pic>
                    <p:nvPicPr>
                      <p:cNvPr id="0" name=""/>
                      <p:cNvPicPr/>
                      <p:nvPr/>
                    </p:nvPicPr>
                    <p:blipFill>
                      <a:blip r:embed="rId8"/>
                      <a:stretch>
                        <a:fillRect/>
                      </a:stretch>
                    </p:blipFill>
                    <p:spPr>
                      <a:xfrm>
                        <a:off x="10134134" y="3383189"/>
                        <a:ext cx="381000" cy="533400"/>
                      </a:xfrm>
                      <a:prstGeom prst="rect">
                        <a:avLst/>
                      </a:prstGeom>
                    </p:spPr>
                  </p:pic>
                </p:oleObj>
              </mc:Fallback>
            </mc:AlternateContent>
          </a:graphicData>
        </a:graphic>
      </p:graphicFrame>
      <p:cxnSp>
        <p:nvCxnSpPr>
          <p:cNvPr id="18" name="Straight Arrow Connector 17"/>
          <p:cNvCxnSpPr/>
          <p:nvPr/>
        </p:nvCxnSpPr>
        <p:spPr>
          <a:xfrm flipH="1">
            <a:off x="9207784" y="3744397"/>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731667" y="3195123"/>
            <a:ext cx="1313205"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3751451" y="2578434"/>
            <a:ext cx="3499650" cy="461665"/>
          </a:xfrm>
          <a:prstGeom prst="rect">
            <a:avLst/>
          </a:prstGeom>
          <a:noFill/>
        </p:spPr>
        <p:txBody>
          <a:bodyPr wrap="square" rtlCol="0">
            <a:spAutoFit/>
          </a:bodyPr>
          <a:lstStyle/>
          <a:p>
            <a:pPr algn="ctr"/>
            <a:r>
              <a:rPr lang="en-US" sz="2400" dirty="0"/>
              <a:t>Another neural net</a:t>
            </a:r>
          </a:p>
        </p:txBody>
      </p:sp>
      <p:sp>
        <p:nvSpPr>
          <p:cNvPr id="23" name="Oval 22"/>
          <p:cNvSpPr/>
          <p:nvPr/>
        </p:nvSpPr>
        <p:spPr>
          <a:xfrm>
            <a:off x="8433789" y="237339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aphicFrame>
        <p:nvGraphicFramePr>
          <p:cNvPr id="24" name="Content Placeholder 3"/>
          <p:cNvGraphicFramePr>
            <a:graphicFrameLocks noChangeAspect="1"/>
          </p:cNvGraphicFramePr>
          <p:nvPr>
            <p:extLst/>
          </p:nvPr>
        </p:nvGraphicFramePr>
        <p:xfrm>
          <a:off x="8666860" y="2543175"/>
          <a:ext cx="342900" cy="419100"/>
        </p:xfrm>
        <a:graphic>
          <a:graphicData uri="http://schemas.openxmlformats.org/presentationml/2006/ole">
            <mc:AlternateContent xmlns:mc="http://schemas.openxmlformats.org/markup-compatibility/2006">
              <mc:Choice xmlns:v="urn:schemas-microsoft-com:vml" Requires="v">
                <p:oleObj spid="_x0000_s49402" name="Equation" r:id="rId9" imgW="114300" imgH="139700" progId="Equation.3">
                  <p:embed/>
                </p:oleObj>
              </mc:Choice>
              <mc:Fallback>
                <p:oleObj name="Equation" r:id="rId9" imgW="114300" imgH="139700" progId="Equation.3">
                  <p:embed/>
                  <p:pic>
                    <p:nvPicPr>
                      <p:cNvPr id="0" name=""/>
                      <p:cNvPicPr/>
                      <p:nvPr/>
                    </p:nvPicPr>
                    <p:blipFill>
                      <a:blip r:embed="rId10"/>
                      <a:stretch>
                        <a:fillRect/>
                      </a:stretch>
                    </p:blipFill>
                    <p:spPr>
                      <a:xfrm>
                        <a:off x="8666860" y="2543175"/>
                        <a:ext cx="342900" cy="419100"/>
                      </a:xfrm>
                      <a:prstGeom prst="rect">
                        <a:avLst/>
                      </a:prstGeom>
                    </p:spPr>
                  </p:pic>
                </p:oleObj>
              </mc:Fallback>
            </mc:AlternateContent>
          </a:graphicData>
        </a:graphic>
      </p:graphicFrame>
      <p:graphicFrame>
        <p:nvGraphicFramePr>
          <p:cNvPr id="25" name="Content Placeholder 3"/>
          <p:cNvGraphicFramePr>
            <a:graphicFrameLocks noChangeAspect="1"/>
          </p:cNvGraphicFramePr>
          <p:nvPr>
            <p:extLst/>
          </p:nvPr>
        </p:nvGraphicFramePr>
        <p:xfrm>
          <a:off x="10096500" y="1658938"/>
          <a:ext cx="381000" cy="571500"/>
        </p:xfrm>
        <a:graphic>
          <a:graphicData uri="http://schemas.openxmlformats.org/presentationml/2006/ole">
            <mc:AlternateContent xmlns:mc="http://schemas.openxmlformats.org/markup-compatibility/2006">
              <mc:Choice xmlns:v="urn:schemas-microsoft-com:vml" Requires="v">
                <p:oleObj spid="_x0000_s49403" name="Equation" r:id="rId11" imgW="127000" imgH="190500" progId="Equation.3">
                  <p:embed/>
                </p:oleObj>
              </mc:Choice>
              <mc:Fallback>
                <p:oleObj name="Equation" r:id="rId11" imgW="127000" imgH="190500" progId="Equation.3">
                  <p:embed/>
                  <p:pic>
                    <p:nvPicPr>
                      <p:cNvPr id="0" name=""/>
                      <p:cNvPicPr/>
                      <p:nvPr/>
                    </p:nvPicPr>
                    <p:blipFill>
                      <a:blip r:embed="rId12"/>
                      <a:stretch>
                        <a:fillRect/>
                      </a:stretch>
                    </p:blipFill>
                    <p:spPr>
                      <a:xfrm>
                        <a:off x="10096500" y="1658938"/>
                        <a:ext cx="381000" cy="571500"/>
                      </a:xfrm>
                      <a:prstGeom prst="rect">
                        <a:avLst/>
                      </a:prstGeom>
                    </p:spPr>
                  </p:pic>
                </p:oleObj>
              </mc:Fallback>
            </mc:AlternateContent>
          </a:graphicData>
        </a:graphic>
      </p:graphicFrame>
      <p:cxnSp>
        <p:nvCxnSpPr>
          <p:cNvPr id="26" name="Straight Arrow Connector 25"/>
          <p:cNvCxnSpPr/>
          <p:nvPr/>
        </p:nvCxnSpPr>
        <p:spPr>
          <a:xfrm flipH="1">
            <a:off x="9169684" y="2039271"/>
            <a:ext cx="906885" cy="538430"/>
          </a:xfrm>
          <a:prstGeom prst="straightConnector1">
            <a:avLst/>
          </a:prstGeom>
          <a:ln w="38100" cmpd="sng">
            <a:solidFill>
              <a:schemeClr val="bg1">
                <a:lumMod val="50000"/>
              </a:schemeClr>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44" name="Freeform 43"/>
          <p:cNvSpPr/>
          <p:nvPr/>
        </p:nvSpPr>
        <p:spPr>
          <a:xfrm>
            <a:off x="8133083" y="2884181"/>
            <a:ext cx="322919" cy="1377519"/>
          </a:xfrm>
          <a:custGeom>
            <a:avLst/>
            <a:gdLst>
              <a:gd name="connsiteX0" fmla="*/ 387777 w 473888"/>
              <a:gd name="connsiteY0" fmla="*/ 1377519 h 1377519"/>
              <a:gd name="connsiteX1" fmla="*/ 86385 w 473888"/>
              <a:gd name="connsiteY1" fmla="*/ 1205330 h 1377519"/>
              <a:gd name="connsiteX2" fmla="*/ 273 w 473888"/>
              <a:gd name="connsiteY2" fmla="*/ 667236 h 1377519"/>
              <a:gd name="connsiteX3" fmla="*/ 64857 w 473888"/>
              <a:gd name="connsiteY3" fmla="*/ 258285 h 1377519"/>
              <a:gd name="connsiteX4" fmla="*/ 215553 w 473888"/>
              <a:gd name="connsiteY4" fmla="*/ 86095 h 1377519"/>
              <a:gd name="connsiteX5" fmla="*/ 323193 w 473888"/>
              <a:gd name="connsiteY5" fmla="*/ 43048 h 1377519"/>
              <a:gd name="connsiteX6" fmla="*/ 473888 w 473888"/>
              <a:gd name="connsiteY6" fmla="*/ 0 h 1377519"/>
              <a:gd name="connsiteX7" fmla="*/ 473888 w 473888"/>
              <a:gd name="connsiteY7" fmla="*/ 0 h 137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888" h="1377519">
                <a:moveTo>
                  <a:pt x="387777" y="1377519"/>
                </a:moveTo>
                <a:cubicBezTo>
                  <a:pt x="269373" y="1350614"/>
                  <a:pt x="150969" y="1323710"/>
                  <a:pt x="86385" y="1205330"/>
                </a:cubicBezTo>
                <a:cubicBezTo>
                  <a:pt x="21801" y="1086949"/>
                  <a:pt x="3861" y="825077"/>
                  <a:pt x="273" y="667236"/>
                </a:cubicBezTo>
                <a:cubicBezTo>
                  <a:pt x="-3315" y="509395"/>
                  <a:pt x="28977" y="355142"/>
                  <a:pt x="64857" y="258285"/>
                </a:cubicBezTo>
                <a:cubicBezTo>
                  <a:pt x="100737" y="161428"/>
                  <a:pt x="172497" y="121968"/>
                  <a:pt x="215553" y="86095"/>
                </a:cubicBezTo>
                <a:cubicBezTo>
                  <a:pt x="258609" y="50222"/>
                  <a:pt x="280137" y="57397"/>
                  <a:pt x="323193" y="43048"/>
                </a:cubicBezTo>
                <a:cubicBezTo>
                  <a:pt x="366249" y="28699"/>
                  <a:pt x="473888" y="0"/>
                  <a:pt x="473888" y="0"/>
                </a:cubicBezTo>
                <a:lnTo>
                  <a:pt x="473888" y="0"/>
                </a:lnTo>
              </a:path>
            </a:pathLst>
          </a:custGeom>
          <a:ln>
            <a:solidFill>
              <a:schemeClr val="bg1">
                <a:lumMod val="50000"/>
              </a:schemeClr>
            </a:solidFill>
            <a:prstDash val="sysDash"/>
            <a:headEnd type="none"/>
            <a:tailEnd type="arrow"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758397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42692"/>
            <a:ext cx="10972800" cy="767276"/>
          </a:xfrm>
        </p:spPr>
        <p:txBody>
          <a:bodyPr/>
          <a:lstStyle/>
          <a:p>
            <a:r>
              <a:rPr lang="en-US" dirty="0" smtClean="0"/>
              <a:t>VAE Architecture</a:t>
            </a:r>
            <a:endParaRPr lang="en-US" dirty="0"/>
          </a:p>
        </p:txBody>
      </p:sp>
      <p:sp>
        <p:nvSpPr>
          <p:cNvPr id="18" name="Rounded Rectangle 17"/>
          <p:cNvSpPr/>
          <p:nvPr/>
        </p:nvSpPr>
        <p:spPr>
          <a:xfrm>
            <a:off x="3252696" y="2724097"/>
            <a:ext cx="1550013"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19" name="Rounded Rectangle 18"/>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err="1">
                <a:solidFill>
                  <a:srgbClr val="0000FF"/>
                </a:solidFill>
              </a:rPr>
              <a:t>p</a:t>
            </a:r>
            <a:r>
              <a:rPr lang="en-US" sz="2700" i="1" baseline="-25000" dirty="0" err="1">
                <a:solidFill>
                  <a:srgbClr val="0000FF"/>
                </a:solidFill>
                <a:latin typeface="Times"/>
                <a:cs typeface="Times"/>
              </a:rPr>
              <a:t>θ</a:t>
            </a:r>
            <a:r>
              <a:rPr lang="en-US" sz="2700" dirty="0">
                <a:solidFill>
                  <a:srgbClr val="0000FF"/>
                </a:solidFill>
              </a:rPr>
              <a:t>(</a:t>
            </a:r>
            <a:r>
              <a:rPr lang="en-US" sz="2700" i="1" dirty="0" err="1">
                <a:solidFill>
                  <a:srgbClr val="0000FF"/>
                </a:solidFill>
              </a:rPr>
              <a:t>x</a:t>
            </a:r>
            <a:r>
              <a:rPr lang="en-US" sz="2700" dirty="0" err="1">
                <a:solidFill>
                  <a:srgbClr val="0000FF"/>
                </a:solidFill>
              </a:rPr>
              <a:t>|</a:t>
            </a:r>
            <a:r>
              <a:rPr lang="en-US" sz="2700" i="1" dirty="0" err="1">
                <a:solidFill>
                  <a:srgbClr val="0000FF"/>
                </a:solidFill>
              </a:rPr>
              <a:t>z</a:t>
            </a:r>
            <a:r>
              <a:rPr lang="en-US" sz="2700" dirty="0">
                <a:solidFill>
                  <a:srgbClr val="0000FF"/>
                </a:solidFill>
              </a:rPr>
              <a:t>)</a:t>
            </a:r>
          </a:p>
        </p:txBody>
      </p:sp>
      <p:pic>
        <p:nvPicPr>
          <p:cNvPr id="20" name="Picture 19"/>
          <p:cNvPicPr>
            <a:picLocks noChangeAspect="1"/>
          </p:cNvPicPr>
          <p:nvPr/>
        </p:nvPicPr>
        <p:blipFill>
          <a:blip r:embed="rId4"/>
          <a:stretch>
            <a:fillRect/>
          </a:stretch>
        </p:blipFill>
        <p:spPr>
          <a:xfrm>
            <a:off x="1567057" y="2770514"/>
            <a:ext cx="1106725" cy="1131570"/>
          </a:xfrm>
          <a:prstGeom prst="rect">
            <a:avLst/>
          </a:prstGeom>
        </p:spPr>
      </p:pic>
      <p:pic>
        <p:nvPicPr>
          <p:cNvPr id="21" name="Picture 20"/>
          <p:cNvPicPr>
            <a:picLocks noChangeAspect="1"/>
          </p:cNvPicPr>
          <p:nvPr/>
        </p:nvPicPr>
        <p:blipFill>
          <a:blip r:embed="rId5"/>
          <a:stretch>
            <a:fillRect/>
          </a:stretch>
        </p:blipFill>
        <p:spPr>
          <a:xfrm>
            <a:off x="9506937" y="4813253"/>
            <a:ext cx="1074490" cy="1143000"/>
          </a:xfrm>
          <a:prstGeom prst="rect">
            <a:avLst/>
          </a:prstGeom>
        </p:spPr>
      </p:pic>
      <p:cxnSp>
        <p:nvCxnSpPr>
          <p:cNvPr id="22" name="Straight Arrow Connector 21"/>
          <p:cNvCxnSpPr/>
          <p:nvPr/>
        </p:nvCxnSpPr>
        <p:spPr>
          <a:xfrm>
            <a:off x="2673782" y="3363352"/>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25" name="Straight Arrow Connector 24"/>
          <p:cNvCxnSpPr/>
          <p:nvPr/>
        </p:nvCxnSpPr>
        <p:spPr>
          <a:xfrm flipV="1">
            <a:off x="4858210" y="2836446"/>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30" name="Rectangle 29"/>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31" name="Straight Arrow Connector 30"/>
          <p:cNvCxnSpPr/>
          <p:nvPr/>
        </p:nvCxnSpPr>
        <p:spPr>
          <a:xfrm>
            <a:off x="4859914" y="3574470"/>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50325" name="Equation" r:id="rId6" imgW="533400" imgH="190500" progId="Equation.3">
                  <p:embed/>
                </p:oleObj>
              </mc:Choice>
              <mc:Fallback>
                <p:oleObj name="Equation" r:id="rId6" imgW="533400" imgH="190500" progId="Equation.3">
                  <p:embed/>
                  <p:pic>
                    <p:nvPicPr>
                      <p:cNvPr id="0" name=""/>
                      <p:cNvPicPr/>
                      <p:nvPr/>
                    </p:nvPicPr>
                    <p:blipFill>
                      <a:blip r:embed="rId7"/>
                      <a:stretch>
                        <a:fillRect/>
                      </a:stretch>
                    </p:blipFill>
                    <p:spPr>
                      <a:xfrm>
                        <a:off x="4970464" y="1439245"/>
                        <a:ext cx="1316037" cy="46849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50326" name="Equation" r:id="rId8" imgW="393700" imgH="177800" progId="Equation.3">
                  <p:embed/>
                </p:oleObj>
              </mc:Choice>
              <mc:Fallback>
                <p:oleObj name="Equation" r:id="rId8" imgW="393700" imgH="177800" progId="Equation.3">
                  <p:embed/>
                  <p:pic>
                    <p:nvPicPr>
                      <p:cNvPr id="0" name=""/>
                      <p:cNvPicPr/>
                      <p:nvPr/>
                    </p:nvPicPr>
                    <p:blipFill>
                      <a:blip r:embed="rId9"/>
                      <a:stretch>
                        <a:fillRect/>
                      </a:stretch>
                    </p:blipFill>
                    <p:spPr>
                      <a:xfrm>
                        <a:off x="5121276" y="5053240"/>
                        <a:ext cx="942975" cy="424614"/>
                      </a:xfrm>
                      <a:prstGeom prst="rect">
                        <a:avLst/>
                      </a:prstGeom>
                    </p:spPr>
                  </p:pic>
                </p:oleObj>
              </mc:Fallback>
            </mc:AlternateContent>
          </a:graphicData>
        </a:graphic>
      </p:graphicFrame>
      <p:graphicFrame>
        <p:nvGraphicFramePr>
          <p:cNvPr id="32"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50327" name="Equation" r:id="rId10" imgW="622300" imgH="660400" progId="Equation.3">
                  <p:embed/>
                </p:oleObj>
              </mc:Choice>
              <mc:Fallback>
                <p:oleObj name="Equation" r:id="rId10" imgW="622300" imgH="660400" progId="Equation.3">
                  <p:embed/>
                  <p:pic>
                    <p:nvPicPr>
                      <p:cNvPr id="0" name=""/>
                      <p:cNvPicPr/>
                      <p:nvPr/>
                    </p:nvPicPr>
                    <p:blipFill>
                      <a:blip r:embed="rId11"/>
                      <a:stretch>
                        <a:fillRect/>
                      </a:stretch>
                    </p:blipFill>
                    <p:spPr>
                      <a:xfrm>
                        <a:off x="6500041" y="2658445"/>
                        <a:ext cx="1316037" cy="1393825"/>
                      </a:xfrm>
                      <a:prstGeom prst="rect">
                        <a:avLst/>
                      </a:prstGeom>
                    </p:spPr>
                  </p:pic>
                </p:oleObj>
              </mc:Fallback>
            </mc:AlternateContent>
          </a:graphicData>
        </a:graphic>
      </p:graphicFrame>
      <p:sp>
        <p:nvSpPr>
          <p:cNvPr id="3" name="Rectangle 2"/>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66252" y="1985721"/>
            <a:ext cx="3499650" cy="523220"/>
          </a:xfrm>
          <a:prstGeom prst="rect">
            <a:avLst/>
          </a:prstGeom>
          <a:noFill/>
        </p:spPr>
        <p:txBody>
          <a:bodyPr wrap="square" rtlCol="0">
            <a:spAutoFit/>
          </a:bodyPr>
          <a:lstStyle/>
          <a:p>
            <a:r>
              <a:rPr lang="en-US" sz="2800" i="1" dirty="0" err="1">
                <a:solidFill>
                  <a:srgbClr val="0000FF"/>
                </a:solidFill>
              </a:rPr>
              <a:t>q</a:t>
            </a:r>
            <a:r>
              <a:rPr lang="en-US" sz="2800" i="1" baseline="-25000" dirty="0" err="1">
                <a:solidFill>
                  <a:srgbClr val="0000FF"/>
                </a:solidFill>
              </a:rPr>
              <a:t>ϕ</a:t>
            </a:r>
            <a:r>
              <a:rPr lang="en-US" sz="2800" dirty="0">
                <a:solidFill>
                  <a:srgbClr val="0000FF"/>
                </a:solidFill>
              </a:rPr>
              <a:t>(</a:t>
            </a:r>
            <a:r>
              <a:rPr lang="en-US" sz="2800" i="1" dirty="0" err="1">
                <a:solidFill>
                  <a:srgbClr val="0000FF"/>
                </a:solidFill>
              </a:rPr>
              <a:t>z</a:t>
            </a:r>
            <a:r>
              <a:rPr lang="en-US" sz="2800" dirty="0" err="1">
                <a:solidFill>
                  <a:srgbClr val="0000FF"/>
                </a:solidFill>
              </a:rPr>
              <a:t>|</a:t>
            </a:r>
            <a:r>
              <a:rPr lang="en-US" sz="2800" i="1" dirty="0" err="1">
                <a:solidFill>
                  <a:srgbClr val="0000FF"/>
                </a:solidFill>
              </a:rPr>
              <a:t>x</a:t>
            </a:r>
            <a:r>
              <a:rPr lang="en-US" sz="2800" dirty="0">
                <a:solidFill>
                  <a:srgbClr val="0000FF"/>
                </a:solidFill>
              </a:rPr>
              <a:t>)</a:t>
            </a:r>
          </a:p>
        </p:txBody>
      </p:sp>
    </p:spTree>
    <p:extLst>
      <p:ext uri="{BB962C8B-B14F-4D97-AF65-F5344CB8AC3E}">
        <p14:creationId xmlns:p14="http://schemas.microsoft.com/office/powerpoint/2010/main" val="185885385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0005"/>
            <a:ext cx="10972800" cy="767276"/>
          </a:xfrm>
        </p:spPr>
        <p:txBody>
          <a:bodyPr/>
          <a:lstStyle/>
          <a:p>
            <a:r>
              <a:rPr lang="en-US" dirty="0" smtClean="0"/>
              <a:t>VAE Loss</a:t>
            </a:r>
            <a:endParaRPr lang="en-US" dirty="0"/>
          </a:p>
        </p:txBody>
      </p:sp>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1251"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6001816" y="2130851"/>
            <a:ext cx="4499343" cy="2991799"/>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7406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p:sp>
        <p:nvSpPr>
          <p:cNvPr id="3" name="Content Placeholder 2"/>
          <p:cNvSpPr>
            <a:spLocks noGrp="1"/>
          </p:cNvSpPr>
          <p:nvPr>
            <p:ph idx="1"/>
          </p:nvPr>
        </p:nvSpPr>
        <p:spPr/>
        <p:txBody>
          <a:bodyPr/>
          <a:lstStyle/>
          <a:p>
            <a:r>
              <a:rPr lang="en-US" dirty="0"/>
              <a:t>We can also choose the input </a:t>
            </a:r>
            <a:r>
              <a:rPr lang="en-US" i="1" dirty="0">
                <a:latin typeface="Cambria Math" charset="0"/>
                <a:ea typeface="Cambria Math" charset="0"/>
                <a:cs typeface="Cambria Math" charset="0"/>
              </a:rPr>
              <a:t>x</a:t>
            </a:r>
            <a:r>
              <a:rPr lang="en-US" dirty="0"/>
              <a:t>  to be the signal from a sensor (e.g. a gravitational wave detector) and the output to be the determination of whether it is a true signal or a glitch.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8</a:t>
            </a:fld>
            <a:endParaRPr lang="en-US" dirty="0"/>
          </a:p>
        </p:txBody>
      </p:sp>
      <p:pic>
        <p:nvPicPr>
          <p:cNvPr id="5" name="Picture 4"/>
          <p:cNvPicPr>
            <a:picLocks noChangeAspect="1"/>
          </p:cNvPicPr>
          <p:nvPr/>
        </p:nvPicPr>
        <p:blipFill>
          <a:blip r:embed="rId2">
            <a:alphaModFix/>
          </a:blip>
          <a:stretch>
            <a:fillRect/>
          </a:stretch>
        </p:blipFill>
        <p:spPr>
          <a:xfrm>
            <a:off x="1106102" y="2990335"/>
            <a:ext cx="3434983" cy="2157456"/>
          </a:xfrm>
          <a:prstGeom prst="rect">
            <a:avLst/>
          </a:prstGeom>
        </p:spPr>
      </p:pic>
      <p:sp>
        <p:nvSpPr>
          <p:cNvPr id="7" name="Rectangle 6"/>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8" name="TextBox 7"/>
          <p:cNvSpPr txBox="1"/>
          <p:nvPr/>
        </p:nvSpPr>
        <p:spPr>
          <a:xfrm>
            <a:off x="8998732" y="3713561"/>
            <a:ext cx="1302472" cy="369332"/>
          </a:xfrm>
          <a:prstGeom prst="rect">
            <a:avLst/>
          </a:prstGeom>
          <a:noFill/>
        </p:spPr>
        <p:txBody>
          <a:bodyPr wrap="none" rtlCol="0">
            <a:spAutoFit/>
          </a:bodyPr>
          <a:lstStyle/>
          <a:p>
            <a:r>
              <a:rPr lang="en-US" dirty="0"/>
              <a:t>{True/False}</a:t>
            </a:r>
          </a:p>
        </p:txBody>
      </p:sp>
      <p:sp>
        <p:nvSpPr>
          <p:cNvPr id="9" name="Right Arrow 8"/>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6948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2275"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t>VAE Loss</a:t>
            </a:r>
            <a:endParaRPr lang="en-US" dirty="0"/>
          </a:p>
        </p:txBody>
      </p:sp>
    </p:spTree>
    <p:extLst>
      <p:ext uri="{BB962C8B-B14F-4D97-AF65-F5344CB8AC3E}">
        <p14:creationId xmlns:p14="http://schemas.microsoft.com/office/powerpoint/2010/main" val="617553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3348"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8" name="Content Placeholder 3"/>
          <p:cNvGraphicFramePr>
            <a:graphicFrameLocks noChangeAspect="1"/>
          </p:cNvGraphicFramePr>
          <p:nvPr>
            <p:extLst/>
          </p:nvPr>
        </p:nvGraphicFramePr>
        <p:xfrm>
          <a:off x="5057776" y="4328743"/>
          <a:ext cx="2200275" cy="593725"/>
        </p:xfrm>
        <a:graphic>
          <a:graphicData uri="http://schemas.openxmlformats.org/presentationml/2006/ole">
            <mc:AlternateContent xmlns:mc="http://schemas.openxmlformats.org/markup-compatibility/2006">
              <mc:Choice xmlns:v="urn:schemas-microsoft-com:vml" Requires="v">
                <p:oleObj spid="_x0000_s53349" name="Equation" r:id="rId5" imgW="800100" imgH="215900" progId="Equation.3">
                  <p:embed/>
                </p:oleObj>
              </mc:Choice>
              <mc:Fallback>
                <p:oleObj name="Equation" r:id="rId5" imgW="800100" imgH="215900" progId="Equation.3">
                  <p:embed/>
                  <p:pic>
                    <p:nvPicPr>
                      <p:cNvPr id="0" name=""/>
                      <p:cNvPicPr/>
                      <p:nvPr/>
                    </p:nvPicPr>
                    <p:blipFill>
                      <a:blip r:embed="rId6"/>
                      <a:stretch>
                        <a:fillRect/>
                      </a:stretch>
                    </p:blipFill>
                    <p:spPr>
                      <a:xfrm>
                        <a:off x="5057776" y="4328743"/>
                        <a:ext cx="2200275" cy="593725"/>
                      </a:xfrm>
                      <a:prstGeom prst="rect">
                        <a:avLst/>
                      </a:prstGeom>
                    </p:spPr>
                  </p:pic>
                </p:oleObj>
              </mc:Fallback>
            </mc:AlternateContent>
          </a:graphicData>
        </a:graphic>
      </p:graphicFrame>
      <p:sp>
        <p:nvSpPr>
          <p:cNvPr id="9" name="TextBox 8"/>
          <p:cNvSpPr txBox="1"/>
          <p:nvPr/>
        </p:nvSpPr>
        <p:spPr>
          <a:xfrm>
            <a:off x="4281284" y="5022561"/>
            <a:ext cx="3875032" cy="954107"/>
          </a:xfrm>
          <a:prstGeom prst="rect">
            <a:avLst/>
          </a:prstGeom>
          <a:noFill/>
        </p:spPr>
        <p:txBody>
          <a:bodyPr wrap="square" rtlCol="0">
            <a:spAutoFit/>
          </a:bodyPr>
          <a:lstStyle/>
          <a:p>
            <a:pPr algn="ctr"/>
            <a:r>
              <a:rPr lang="en-US" sz="2800" dirty="0">
                <a:solidFill>
                  <a:srgbClr val="FF0000"/>
                </a:solidFill>
              </a:rPr>
              <a:t>Variational upper bound on loss we care about!</a:t>
            </a:r>
          </a:p>
        </p:txBody>
      </p:sp>
      <p:sp>
        <p:nvSpPr>
          <p:cNvPr id="10"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t>VAE Loss</a:t>
            </a:r>
            <a:endParaRPr lang="en-US" dirty="0"/>
          </a:p>
        </p:txBody>
      </p:sp>
    </p:spTree>
    <p:extLst>
      <p:ext uri="{BB962C8B-B14F-4D97-AF65-F5344CB8AC3E}">
        <p14:creationId xmlns:p14="http://schemas.microsoft.com/office/powerpoint/2010/main" val="425443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sp>
        <p:nvSpPr>
          <p:cNvPr id="3" name="Content Placeholder 2"/>
          <p:cNvSpPr>
            <a:spLocks noGrp="1"/>
          </p:cNvSpPr>
          <p:nvPr>
            <p:ph idx="1"/>
          </p:nvPr>
        </p:nvSpPr>
        <p:spPr/>
        <p:txBody>
          <a:bodyPr/>
          <a:lstStyle/>
          <a:p>
            <a:r>
              <a:rPr lang="en-US" dirty="0" smtClean="0"/>
              <a:t>Apply stochastic gradient descent</a:t>
            </a:r>
          </a:p>
          <a:p>
            <a:r>
              <a:rPr lang="en-US" dirty="0" smtClean="0"/>
              <a:t>Sampling step not differentiable</a:t>
            </a:r>
          </a:p>
          <a:p>
            <a:r>
              <a:rPr lang="en-US" dirty="0" smtClean="0"/>
              <a:t>Use a re-parameterization trick</a:t>
            </a:r>
          </a:p>
          <a:p>
            <a:pPr lvl="1"/>
            <a:r>
              <a:rPr lang="en-US" dirty="0" smtClean="0"/>
              <a:t>Move sampling to input layer, so that the sampling step is independent of the model</a:t>
            </a:r>
          </a:p>
        </p:txBody>
      </p:sp>
    </p:spTree>
    <p:extLst>
      <p:ext uri="{BB962C8B-B14F-4D97-AF65-F5344CB8AC3E}">
        <p14:creationId xmlns:p14="http://schemas.microsoft.com/office/powerpoint/2010/main" val="14594571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9150" y="983807"/>
            <a:ext cx="4944623" cy="211137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150" y="3571102"/>
            <a:ext cx="5233700" cy="1744567"/>
          </a:xfrm>
          <a:prstGeom prst="rect">
            <a:avLst/>
          </a:prstGeom>
        </p:spPr>
      </p:pic>
    </p:spTree>
    <p:extLst>
      <p:ext uri="{BB962C8B-B14F-4D97-AF65-F5344CB8AC3E}">
        <p14:creationId xmlns:p14="http://schemas.microsoft.com/office/powerpoint/2010/main" val="53796956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515" y="983807"/>
            <a:ext cx="5876668" cy="25093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8987" y="4103335"/>
            <a:ext cx="5893724" cy="2516645"/>
          </a:xfrm>
          <a:prstGeom prst="rect">
            <a:avLst/>
          </a:prstGeom>
        </p:spPr>
      </p:pic>
      <p:sp>
        <p:nvSpPr>
          <p:cNvPr id="8" name="TextBox 7"/>
          <p:cNvSpPr txBox="1"/>
          <p:nvPr/>
        </p:nvSpPr>
        <p:spPr>
          <a:xfrm>
            <a:off x="9897762" y="2053822"/>
            <a:ext cx="1110689" cy="369332"/>
          </a:xfrm>
          <a:prstGeom prst="rect">
            <a:avLst/>
          </a:prstGeom>
          <a:noFill/>
        </p:spPr>
        <p:txBody>
          <a:bodyPr wrap="none" rtlCol="0">
            <a:spAutoFit/>
          </a:bodyPr>
          <a:lstStyle/>
          <a:p>
            <a:r>
              <a:rPr lang="en-US" smtClean="0"/>
              <a:t>10% error</a:t>
            </a:r>
            <a:endParaRPr lang="en-US"/>
          </a:p>
        </p:txBody>
      </p:sp>
      <p:sp>
        <p:nvSpPr>
          <p:cNvPr id="9" name="TextBox 8"/>
          <p:cNvSpPr txBox="1"/>
          <p:nvPr/>
        </p:nvSpPr>
        <p:spPr>
          <a:xfrm>
            <a:off x="9897761" y="5176991"/>
            <a:ext cx="1110689" cy="369332"/>
          </a:xfrm>
          <a:prstGeom prst="rect">
            <a:avLst/>
          </a:prstGeom>
          <a:noFill/>
        </p:spPr>
        <p:txBody>
          <a:bodyPr wrap="none" rtlCol="0">
            <a:spAutoFit/>
          </a:bodyPr>
          <a:lstStyle/>
          <a:p>
            <a:r>
              <a:rPr lang="en-US" dirty="0"/>
              <a:t>3</a:t>
            </a:r>
            <a:r>
              <a:rPr lang="en-US" dirty="0" smtClean="0"/>
              <a:t>0% error</a:t>
            </a:r>
            <a:endParaRPr lang="en-US" dirty="0"/>
          </a:p>
        </p:txBody>
      </p:sp>
    </p:spTree>
    <p:extLst>
      <p:ext uri="{BB962C8B-B14F-4D97-AF65-F5344CB8AC3E}">
        <p14:creationId xmlns:p14="http://schemas.microsoft.com/office/powerpoint/2010/main" val="74824105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VAE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1295400"/>
            <a:ext cx="10878312" cy="4264152"/>
          </a:xfrm>
          <a:prstGeom prst="rect">
            <a:avLst/>
          </a:prstGeom>
        </p:spPr>
      </p:pic>
    </p:spTree>
    <p:extLst>
      <p:ext uri="{BB962C8B-B14F-4D97-AF65-F5344CB8AC3E}">
        <p14:creationId xmlns:p14="http://schemas.microsoft.com/office/powerpoint/2010/main" val="2309051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VAE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633" y="1173892"/>
            <a:ext cx="4906380" cy="4806778"/>
          </a:xfrm>
          <a:prstGeom prst="rect">
            <a:avLst/>
          </a:prstGeom>
        </p:spPr>
      </p:pic>
    </p:spTree>
    <p:extLst>
      <p:ext uri="{BB962C8B-B14F-4D97-AF65-F5344CB8AC3E}">
        <p14:creationId xmlns:p14="http://schemas.microsoft.com/office/powerpoint/2010/main" val="153527956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VAE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6751" y="1396312"/>
            <a:ext cx="4460789" cy="4460789"/>
          </a:xfrm>
          <a:prstGeom prst="rect">
            <a:avLst/>
          </a:prstGeom>
        </p:spPr>
      </p:pic>
    </p:spTree>
    <p:extLst>
      <p:ext uri="{BB962C8B-B14F-4D97-AF65-F5344CB8AC3E}">
        <p14:creationId xmlns:p14="http://schemas.microsoft.com/office/powerpoint/2010/main" val="142764705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sp>
        <p:nvSpPr>
          <p:cNvPr id="3" name="Content Placeholder 2"/>
          <p:cNvSpPr>
            <a:spLocks noGrp="1"/>
          </p:cNvSpPr>
          <p:nvPr>
            <p:ph idx="1"/>
          </p:nvPr>
        </p:nvSpPr>
        <p:spPr/>
        <p:txBody>
          <a:bodyPr/>
          <a:lstStyle/>
          <a:p>
            <a:r>
              <a:rPr lang="en-US" dirty="0" smtClean="0"/>
              <a:t>Apply stochastic gradient descent</a:t>
            </a:r>
          </a:p>
          <a:p>
            <a:r>
              <a:rPr lang="en-US" dirty="0" smtClean="0"/>
              <a:t>Sampling step not differentiable</a:t>
            </a:r>
          </a:p>
          <a:p>
            <a:r>
              <a:rPr lang="en-US" dirty="0" smtClean="0"/>
              <a:t>Use a re-parameterization trick</a:t>
            </a:r>
          </a:p>
          <a:p>
            <a:pPr lvl="1"/>
            <a:r>
              <a:rPr lang="en-US" dirty="0" smtClean="0"/>
              <a:t>Move sampling to input layer, so that the sampling step is independent of the model</a:t>
            </a:r>
          </a:p>
        </p:txBody>
      </p:sp>
    </p:spTree>
    <p:extLst>
      <p:ext uri="{BB962C8B-B14F-4D97-AF65-F5344CB8AC3E}">
        <p14:creationId xmlns:p14="http://schemas.microsoft.com/office/powerpoint/2010/main" val="44822456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Contributors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89</a:t>
            </a:fld>
            <a:endParaRPr lang="en-US" dirty="0"/>
          </a:p>
        </p:txBody>
      </p:sp>
      <p:pic>
        <p:nvPicPr>
          <p:cNvPr id="5" name="Picture 4"/>
          <p:cNvPicPr>
            <a:picLocks noChangeAspect="1"/>
          </p:cNvPicPr>
          <p:nvPr/>
        </p:nvPicPr>
        <p:blipFill>
          <a:blip r:embed="rId2"/>
          <a:stretch>
            <a:fillRect/>
          </a:stretch>
        </p:blipFill>
        <p:spPr>
          <a:xfrm>
            <a:off x="571609" y="983807"/>
            <a:ext cx="1828800" cy="1828800"/>
          </a:xfrm>
          <a:prstGeom prst="rect">
            <a:avLst/>
          </a:prstGeom>
        </p:spPr>
      </p:pic>
      <p:sp>
        <p:nvSpPr>
          <p:cNvPr id="8" name="Content Placeholder 2"/>
          <p:cNvSpPr txBox="1">
            <a:spLocks/>
          </p:cNvSpPr>
          <p:nvPr/>
        </p:nvSpPr>
        <p:spPr>
          <a:xfrm>
            <a:off x="2533219" y="1563788"/>
            <a:ext cx="3659872" cy="342112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Patrick </a:t>
            </a:r>
            <a:r>
              <a:rPr lang="en-US" dirty="0" err="1" smtClean="0"/>
              <a:t>Ohiomoba</a:t>
            </a:r>
            <a:endParaRPr lang="en-US" dirty="0" smtClean="0"/>
          </a:p>
          <a:p>
            <a:endParaRPr lang="en-US" dirty="0" smtClean="0"/>
          </a:p>
          <a:p>
            <a:endParaRPr lang="en-US" dirty="0" smtClean="0"/>
          </a:p>
          <a:p>
            <a:endParaRPr lang="en-US" dirty="0" smtClean="0"/>
          </a:p>
          <a:p>
            <a:endParaRPr lang="en-US" dirty="0" smtClean="0"/>
          </a:p>
          <a:p>
            <a:r>
              <a:rPr lang="en-US" dirty="0" err="1" smtClean="0"/>
              <a:t>Germán</a:t>
            </a:r>
            <a:r>
              <a:rPr lang="en-US" dirty="0" smtClean="0"/>
              <a:t> </a:t>
            </a:r>
            <a:r>
              <a:rPr lang="en-US" dirty="0" err="1" smtClean="0"/>
              <a:t>Garcías</a:t>
            </a:r>
            <a:r>
              <a:rPr lang="en-US" dirty="0" smtClean="0"/>
              <a:t> </a:t>
            </a:r>
          </a:p>
          <a:p>
            <a:endParaRPr lang="en-US" dirty="0"/>
          </a:p>
        </p:txBody>
      </p:sp>
      <p:pic>
        <p:nvPicPr>
          <p:cNvPr id="10" name="Picture 9" descr="http://www.hcds.cl/wp-content/uploads/2018/12/GermanGarcia-150x15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8" y="3657429"/>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a:xfrm>
            <a:off x="8369643" y="1563787"/>
            <a:ext cx="3659872" cy="342112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Estevan Reyes</a:t>
            </a:r>
          </a:p>
          <a:p>
            <a:endParaRPr lang="en-US" dirty="0" smtClean="0"/>
          </a:p>
          <a:p>
            <a:endParaRPr lang="en-US" dirty="0" smtClean="0"/>
          </a:p>
          <a:p>
            <a:endParaRPr lang="en-US" dirty="0" smtClean="0"/>
          </a:p>
          <a:p>
            <a:endParaRPr lang="en-US" dirty="0" smtClean="0"/>
          </a:p>
          <a:p>
            <a:r>
              <a:rPr lang="en-US" dirty="0" smtClean="0"/>
              <a:t>Emanuel Pérez </a:t>
            </a:r>
            <a:endParaRPr lang="en-US" dirty="0"/>
          </a:p>
        </p:txBody>
      </p:sp>
      <p:pic>
        <p:nvPicPr>
          <p:cNvPr id="55300" name="Picture 4" descr="http://www.hcds.cl/wp-content/uploads/2018/12/EstebanReyes-150x150.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563" y="98380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5302" name="Picture 6" descr="http://www.hcds.cl/wp-content/uploads/2018/01/IMG-20180103-WA0000-150x15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6205" y="3657428"/>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6244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p:sp>
        <p:nvSpPr>
          <p:cNvPr id="3" name="Content Placeholder 2"/>
          <p:cNvSpPr>
            <a:spLocks noGrp="1"/>
          </p:cNvSpPr>
          <p:nvPr>
            <p:ph idx="1"/>
          </p:nvPr>
        </p:nvSpPr>
        <p:spPr/>
        <p:txBody>
          <a:bodyPr/>
          <a:lstStyle/>
          <a:p>
            <a:r>
              <a:rPr lang="en-US" dirty="0"/>
              <a:t>We can choose the input </a:t>
            </a:r>
            <a:r>
              <a:rPr lang="en-US" i="1" dirty="0">
                <a:latin typeface="Cambria Math" charset="0"/>
                <a:ea typeface="Cambria Math" charset="0"/>
                <a:cs typeface="Cambria Math" charset="0"/>
              </a:rPr>
              <a:t>x</a:t>
            </a:r>
            <a:r>
              <a:rPr lang="en-US" dirty="0"/>
              <a:t>  to be an even simpler set of features – e.g. height, gender, nationality --  and the output to be weight.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9</a:t>
            </a:fld>
            <a:endParaRPr lang="en-US" dirty="0"/>
          </a:p>
        </p:txBody>
      </p:sp>
      <p:pic>
        <p:nvPicPr>
          <p:cNvPr id="7" name="Picture 6">
            <a:extLst>
              <a:ext uri="{FF2B5EF4-FFF2-40B4-BE49-F238E27FC236}">
                <a16:creationId xmlns:a16="http://schemas.microsoft.com/office/drawing/2014/main" xmlns="" id="{1047F0A9-F636-4A91-9ABE-C860FAEAE7B6}"/>
              </a:ext>
            </a:extLst>
          </p:cNvPr>
          <p:cNvPicPr>
            <a:picLocks noChangeAspect="1"/>
          </p:cNvPicPr>
          <p:nvPr/>
        </p:nvPicPr>
        <p:blipFill>
          <a:blip r:embed="rId3">
            <a:alphaModFix/>
          </a:blip>
          <a:stretch>
            <a:fillRect/>
          </a:stretch>
        </p:blipFill>
        <p:spPr>
          <a:xfrm>
            <a:off x="833415" y="2689887"/>
            <a:ext cx="4008794" cy="2428497"/>
          </a:xfrm>
          <a:prstGeom prst="rect">
            <a:avLst/>
          </a:prstGeom>
        </p:spPr>
      </p:pic>
      <p:graphicFrame>
        <p:nvGraphicFramePr>
          <p:cNvPr id="8" name="Object 7">
            <a:extLst>
              <a:ext uri="{FF2B5EF4-FFF2-40B4-BE49-F238E27FC236}">
                <a16:creationId xmlns:a16="http://schemas.microsoft.com/office/drawing/2014/main" xmlns="" id="{B1F60979-0E8C-4191-A510-7450C213928B}"/>
              </a:ext>
            </a:extLst>
          </p:cNvPr>
          <p:cNvGraphicFramePr>
            <a:graphicFrameLocks noChangeAspect="1"/>
          </p:cNvGraphicFramePr>
          <p:nvPr>
            <p:extLst>
              <p:ext uri="{D42A27DB-BD31-4B8C-83A1-F6EECF244321}">
                <p14:modId xmlns:p14="http://schemas.microsoft.com/office/powerpoint/2010/main" val="821684890"/>
              </p:ext>
            </p:extLst>
          </p:nvPr>
        </p:nvGraphicFramePr>
        <p:xfrm>
          <a:off x="9223549" y="2407920"/>
          <a:ext cx="1121696" cy="3468631"/>
        </p:xfrm>
        <a:graphic>
          <a:graphicData uri="http://schemas.openxmlformats.org/presentationml/2006/ole">
            <mc:AlternateContent xmlns:mc="http://schemas.openxmlformats.org/markup-compatibility/2006">
              <mc:Choice xmlns:v="urn:schemas-microsoft-com:vml" Requires="v">
                <p:oleObj spid="_x0000_s56323" name="Worksheet" r:id="rId4" imgW="619125" imgH="1914703" progId="Excel.Sheet.12">
                  <p:embed/>
                </p:oleObj>
              </mc:Choice>
              <mc:Fallback>
                <p:oleObj name="Worksheet" r:id="rId4" imgW="619125" imgH="1914703" progId="Excel.Sheet.12">
                  <p:embed/>
                  <p:pic>
                    <p:nvPicPr>
                      <p:cNvPr id="0" name=""/>
                      <p:cNvPicPr/>
                      <p:nvPr/>
                    </p:nvPicPr>
                    <p:blipFill>
                      <a:blip r:embed="rId5"/>
                      <a:stretch>
                        <a:fillRect/>
                      </a:stretch>
                    </p:blipFill>
                    <p:spPr>
                      <a:xfrm>
                        <a:off x="9223549" y="2407920"/>
                        <a:ext cx="1121696" cy="3468631"/>
                      </a:xfrm>
                      <a:prstGeom prst="rect">
                        <a:avLst/>
                      </a:prstGeom>
                      <a:blipFill>
                        <a:blip r:embed="rId6"/>
                        <a:tile tx="0" ty="0" sx="100000" sy="100000" flip="none" algn="tl"/>
                      </a:blipFill>
                    </p:spPr>
                  </p:pic>
                </p:oleObj>
              </mc:Fallback>
            </mc:AlternateContent>
          </a:graphicData>
        </a:graphic>
      </p:graphicFrame>
      <p:sp>
        <p:nvSpPr>
          <p:cNvPr id="9" name="Rectangle 8">
            <a:extLst>
              <a:ext uri="{FF2B5EF4-FFF2-40B4-BE49-F238E27FC236}">
                <a16:creationId xmlns:a16="http://schemas.microsoft.com/office/drawing/2014/main" xmlns="" id="{7A6AB0DC-D14F-42F4-80BF-43CFCFC72513}"/>
              </a:ext>
            </a:extLst>
          </p:cNvPr>
          <p:cNvSpPr/>
          <p:nvPr/>
        </p:nvSpPr>
        <p:spPr>
          <a:xfrm>
            <a:off x="6064033"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10" name="Right Arrow 8">
            <a:extLst>
              <a:ext uri="{FF2B5EF4-FFF2-40B4-BE49-F238E27FC236}">
                <a16:creationId xmlns:a16="http://schemas.microsoft.com/office/drawing/2014/main" xmlns="" id="{9AF04044-8A23-41A4-BAD4-E948377A6200}"/>
              </a:ext>
            </a:extLst>
          </p:cNvPr>
          <p:cNvSpPr/>
          <p:nvPr/>
        </p:nvSpPr>
        <p:spPr>
          <a:xfrm>
            <a:off x="4989860"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9">
            <a:extLst>
              <a:ext uri="{FF2B5EF4-FFF2-40B4-BE49-F238E27FC236}">
                <a16:creationId xmlns:a16="http://schemas.microsoft.com/office/drawing/2014/main" xmlns="" id="{40CE077A-2262-4A00-BF3F-60B331489698}"/>
              </a:ext>
            </a:extLst>
          </p:cNvPr>
          <p:cNvSpPr/>
          <p:nvPr/>
        </p:nvSpPr>
        <p:spPr>
          <a:xfrm>
            <a:off x="8037672"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899666"/>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3B06E0C-6A77-B141-B4B9-F37ABC239A89}" vid="{49699E4D-E704-C44D-84C9-5564F56514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UBA</Template>
  <TotalTime>18174</TotalTime>
  <Words>2020</Words>
  <Application>Microsoft Macintosh PowerPoint</Application>
  <PresentationFormat>Widescreen</PresentationFormat>
  <Paragraphs>425</Paragraphs>
  <Slides>89</Slides>
  <Notes>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89</vt:i4>
      </vt:variant>
    </vt:vector>
  </HeadingPairs>
  <TitlesOfParts>
    <vt:vector size="98" baseType="lpstr">
      <vt:lpstr>Calibri</vt:lpstr>
      <vt:lpstr>Cambria Math</vt:lpstr>
      <vt:lpstr>Karla</vt:lpstr>
      <vt:lpstr>Mangal</vt:lpstr>
      <vt:lpstr>Times</vt:lpstr>
      <vt:lpstr>Arial</vt:lpstr>
      <vt:lpstr>GEC_template</vt:lpstr>
      <vt:lpstr>Equation</vt:lpstr>
      <vt:lpstr>Worksheet</vt:lpstr>
      <vt:lpstr>Introduction to Deep Neural Networks for Image Recognition </vt:lpstr>
      <vt:lpstr>Deep Learning Impact</vt:lpstr>
      <vt:lpstr>Introduction to Autoencoders and Variational Autoencoders</vt:lpstr>
      <vt:lpstr>Outline </vt:lpstr>
      <vt:lpstr>Neural Networks</vt:lpstr>
      <vt:lpstr>Quick Review. Neural Networks as function approximation.</vt:lpstr>
      <vt:lpstr>Quick Review (cont)</vt:lpstr>
      <vt:lpstr>Quick Review (cont)</vt:lpstr>
      <vt:lpstr>Quick Review (cont)</vt:lpstr>
      <vt:lpstr>Quick Review (cont)</vt:lpstr>
      <vt:lpstr>Quick Review (Network Architectures)</vt:lpstr>
      <vt:lpstr>Quick Review (Network Architectures)</vt:lpstr>
      <vt:lpstr>Representation learning</vt:lpstr>
      <vt:lpstr>Representation learning</vt:lpstr>
      <vt:lpstr>Representation learning</vt:lpstr>
      <vt:lpstr>Representation learning: How</vt:lpstr>
      <vt:lpstr>Representation learning: How</vt:lpstr>
      <vt:lpstr>Representation learning: How</vt:lpstr>
      <vt:lpstr>Supervised vs Unsupervised</vt:lpstr>
      <vt:lpstr>What are autoencoders?</vt:lpstr>
      <vt:lpstr>History </vt:lpstr>
      <vt:lpstr>Supervised vs Unsupervised</vt:lpstr>
      <vt:lpstr>Autoencoders</vt:lpstr>
      <vt:lpstr>Lossless and Lossy Encoding</vt:lpstr>
      <vt:lpstr>Lossless and Lossy Encoding (cont)</vt:lpstr>
      <vt:lpstr>Supervised vs Unsupervised</vt:lpstr>
      <vt:lpstr>MP3 and JPG on an image</vt:lpstr>
      <vt:lpstr>MP3 and JPG on an image (cont)</vt:lpstr>
      <vt:lpstr>Blending</vt:lpstr>
      <vt:lpstr>Blending (cont)</vt:lpstr>
      <vt:lpstr>Blending (cont)</vt:lpstr>
      <vt:lpstr>Content blending</vt:lpstr>
      <vt:lpstr>Parametric or representation blending </vt:lpstr>
      <vt:lpstr>Blending in compressed representation</vt:lpstr>
      <vt:lpstr>The simplest autoencoder </vt:lpstr>
      <vt:lpstr>The simplest autoencoder </vt:lpstr>
      <vt:lpstr>Bottleneck</vt:lpstr>
      <vt:lpstr>Latent variables and latent layer</vt:lpstr>
      <vt:lpstr>Autoencoders in action</vt:lpstr>
      <vt:lpstr>Autoencoders in action (cont)</vt:lpstr>
      <vt:lpstr>Autoencoders in action (cont)</vt:lpstr>
      <vt:lpstr>Autoencoders in action (cont)</vt:lpstr>
      <vt:lpstr>Autoencoders in action (cont)</vt:lpstr>
      <vt:lpstr>Better autoencoder</vt:lpstr>
      <vt:lpstr>PowerPoint Presentation</vt:lpstr>
      <vt:lpstr>Go deeper</vt:lpstr>
      <vt:lpstr>Exploring autoencoders</vt:lpstr>
      <vt:lpstr>Exploring autoencoders</vt:lpstr>
      <vt:lpstr>Exploring autoencoders</vt:lpstr>
      <vt:lpstr>Exploring autoencoders</vt:lpstr>
      <vt:lpstr>Exploring autoencoders</vt:lpstr>
      <vt:lpstr>Parameter space of autoencoder</vt:lpstr>
      <vt:lpstr>Blending Latent Variables</vt:lpstr>
      <vt:lpstr>Blending Latent Variables</vt:lpstr>
      <vt:lpstr>Applying to novel input</vt:lpstr>
      <vt:lpstr>Convolutional Autoencoders</vt:lpstr>
      <vt:lpstr>Denoising</vt:lpstr>
      <vt:lpstr>Denoising (cont)</vt:lpstr>
      <vt:lpstr>Denoising (cont)</vt:lpstr>
      <vt:lpstr>Generative Models motivation </vt:lpstr>
      <vt:lpstr>Generative models</vt:lpstr>
      <vt:lpstr>Generative models</vt:lpstr>
      <vt:lpstr>Generative models</vt:lpstr>
      <vt:lpstr>Generative models</vt:lpstr>
      <vt:lpstr>Generative models</vt:lpstr>
      <vt:lpstr>Variational Autoencoders</vt:lpstr>
      <vt:lpstr>Variational Autoencoders</vt:lpstr>
      <vt:lpstr>Variational Autoencoders</vt:lpstr>
      <vt:lpstr>Variational Autoencoders</vt:lpstr>
      <vt:lpstr>Variational Autoencoder</vt:lpstr>
      <vt:lpstr>Variational Autoencoders</vt:lpstr>
      <vt:lpstr>Variational Autoencoders</vt:lpstr>
      <vt:lpstr>Variational Autoencoders</vt:lpstr>
      <vt:lpstr>Variational Autoencoders</vt:lpstr>
      <vt:lpstr>Variational Autoencoders</vt:lpstr>
      <vt:lpstr>VAE Likelihood</vt:lpstr>
      <vt:lpstr>VAE Likelihood</vt:lpstr>
      <vt:lpstr>VAE Architecture</vt:lpstr>
      <vt:lpstr>VAE Loss</vt:lpstr>
      <vt:lpstr>PowerPoint Presentation</vt:lpstr>
      <vt:lpstr>PowerPoint Presentation</vt:lpstr>
      <vt:lpstr>Training VAE</vt:lpstr>
      <vt:lpstr>Training VAE</vt:lpstr>
      <vt:lpstr>Training VAE</vt:lpstr>
      <vt:lpstr>Blending VAE</vt:lpstr>
      <vt:lpstr>Parameter space VAE</vt:lpstr>
      <vt:lpstr>Parameter space VAE</vt:lpstr>
      <vt:lpstr>Training VAE</vt:lpstr>
      <vt:lpstr>Contributors </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206</cp:revision>
  <dcterms:created xsi:type="dcterms:W3CDTF">2018-06-13T00:26:17Z</dcterms:created>
  <dcterms:modified xsi:type="dcterms:W3CDTF">2019-01-23T04:22:16Z</dcterms:modified>
</cp:coreProperties>
</file>